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2" r:id="rId1"/>
    <p:sldMasterId id="2147483803" r:id="rId2"/>
    <p:sldMasterId id="2147483804" r:id="rId3"/>
  </p:sldMasterIdLst>
  <p:notesMasterIdLst>
    <p:notesMasterId r:id="rId5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Lst>
  <p:sldSz cx="9144000" cy="5143500" type="screen16x9"/>
  <p:notesSz cx="6858000" cy="9144000"/>
  <p:embeddedFontLst>
    <p:embeddedFont>
      <p:font typeface="Comfortaa" panose="020B0604020202020204" charset="0"/>
      <p:regular r:id="rId54"/>
      <p:bold r:id="rId55"/>
    </p:embeddedFont>
    <p:embeddedFont>
      <p:font typeface="EB Garamond" panose="020B0604020202020204" charset="0"/>
      <p:regular r:id="rId56"/>
      <p:bold r:id="rId57"/>
      <p:italic r:id="rId58"/>
      <p:boldItalic r:id="rId59"/>
    </p:embeddedFont>
    <p:embeddedFont>
      <p:font typeface="Inconsolata" panose="020B0604020202020204" charset="0"/>
      <p:regular r:id="rId60"/>
      <p:bold r:id="rId61"/>
    </p:embeddedFont>
    <p:embeddedFont>
      <p:font typeface="Roboto" panose="020B0604020202020204" charset="0"/>
      <p:regular r:id="rId62"/>
      <p:bold r:id="rId63"/>
      <p:italic r:id="rId64"/>
      <p:boldItalic r:id="rId65"/>
    </p:embeddedFont>
    <p:embeddedFont>
      <p:font typeface="Roboto Light" panose="020B0604020202020204" charset="0"/>
      <p:regular r:id="rId66"/>
      <p:bold r:id="rId67"/>
      <p:italic r:id="rId68"/>
      <p:boldItalic r:id="rId69"/>
    </p:embeddedFont>
    <p:embeddedFont>
      <p:font typeface="Roboto Medium" panose="020B0604020202020204" charset="0"/>
      <p:regular r:id="rId70"/>
      <p:bold r:id="rId71"/>
      <p:italic r:id="rId72"/>
      <p:boldItalic r:id="rId73"/>
    </p:embeddedFont>
    <p:embeddedFont>
      <p:font typeface="Roboto Thin"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4BD393-B906-4083-81DD-38E92BCB4B16}">
  <a:tblStyle styleId="{794BD393-B906-4083-81DD-38E92BCB4B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2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0.fntdata"/><Relationship Id="rId68" Type="http://schemas.openxmlformats.org/officeDocument/2006/relationships/font" Target="fonts/font1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9.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4.xml"/><Relationship Id="rId71"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844d27a03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844d27a03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8"/>
        <p:cNvGrpSpPr/>
        <p:nvPr/>
      </p:nvGrpSpPr>
      <p:grpSpPr>
        <a:xfrm>
          <a:off x="0" y="0"/>
          <a:ext cx="0" cy="0"/>
          <a:chOff x="0" y="0"/>
          <a:chExt cx="0" cy="0"/>
        </a:xfrm>
      </p:grpSpPr>
      <p:sp>
        <p:nvSpPr>
          <p:cNvPr id="3159" name="Google Shape;3159;g739127b61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0" name="Google Shape;3160;g739127b61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Low risk image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6"/>
        <p:cNvGrpSpPr/>
        <p:nvPr/>
      </p:nvGrpSpPr>
      <p:grpSpPr>
        <a:xfrm>
          <a:off x="0" y="0"/>
          <a:ext cx="0" cy="0"/>
          <a:chOff x="0" y="0"/>
          <a:chExt cx="0" cy="0"/>
        </a:xfrm>
      </p:grpSpPr>
      <p:sp>
        <p:nvSpPr>
          <p:cNvPr id="3167" name="Google Shape;3167;g83e45ae145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8" name="Google Shape;3168;g83e45ae14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6"/>
        <p:cNvGrpSpPr/>
        <p:nvPr/>
      </p:nvGrpSpPr>
      <p:grpSpPr>
        <a:xfrm>
          <a:off x="0" y="0"/>
          <a:ext cx="0" cy="0"/>
          <a:chOff x="0" y="0"/>
          <a:chExt cx="0" cy="0"/>
        </a:xfrm>
      </p:grpSpPr>
      <p:sp>
        <p:nvSpPr>
          <p:cNvPr id="3177" name="Google Shape;3177;g83e45ae145_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8" name="Google Shape;3178;g83e45ae145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8"/>
        <p:cNvGrpSpPr/>
        <p:nvPr/>
      </p:nvGrpSpPr>
      <p:grpSpPr>
        <a:xfrm>
          <a:off x="0" y="0"/>
          <a:ext cx="0" cy="0"/>
          <a:chOff x="0" y="0"/>
          <a:chExt cx="0" cy="0"/>
        </a:xfrm>
      </p:grpSpPr>
      <p:sp>
        <p:nvSpPr>
          <p:cNvPr id="3189" name="Google Shape;3189;g83e45ae145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0" name="Google Shape;3190;g83e45ae145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9"/>
        <p:cNvGrpSpPr/>
        <p:nvPr/>
      </p:nvGrpSpPr>
      <p:grpSpPr>
        <a:xfrm>
          <a:off x="0" y="0"/>
          <a:ext cx="0" cy="0"/>
          <a:chOff x="0" y="0"/>
          <a:chExt cx="0" cy="0"/>
        </a:xfrm>
      </p:grpSpPr>
      <p:sp>
        <p:nvSpPr>
          <p:cNvPr id="3200" name="Google Shape;3200;g739127b61f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1" name="Google Shape;3201;g739127b61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3"/>
        <p:cNvGrpSpPr/>
        <p:nvPr/>
      </p:nvGrpSpPr>
      <p:grpSpPr>
        <a:xfrm>
          <a:off x="0" y="0"/>
          <a:ext cx="0" cy="0"/>
          <a:chOff x="0" y="0"/>
          <a:chExt cx="0" cy="0"/>
        </a:xfrm>
      </p:grpSpPr>
      <p:sp>
        <p:nvSpPr>
          <p:cNvPr id="3214" name="Google Shape;3214;g83e45ae145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5" name="Google Shape;3215;g83e45ae145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Image source: Shutterstock_1391161664, Shutterstock_1499141258</a:t>
            </a:r>
            <a:endParaRPr i="1"/>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0"/>
        <p:cNvGrpSpPr/>
        <p:nvPr/>
      </p:nvGrpSpPr>
      <p:grpSpPr>
        <a:xfrm>
          <a:off x="0" y="0"/>
          <a:ext cx="0" cy="0"/>
          <a:chOff x="0" y="0"/>
          <a:chExt cx="0" cy="0"/>
        </a:xfrm>
      </p:grpSpPr>
      <p:sp>
        <p:nvSpPr>
          <p:cNvPr id="3231" name="Google Shape;3231;g739127b61f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2" name="Google Shape;3232;g739127b61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6"/>
        <p:cNvGrpSpPr/>
        <p:nvPr/>
      </p:nvGrpSpPr>
      <p:grpSpPr>
        <a:xfrm>
          <a:off x="0" y="0"/>
          <a:ext cx="0" cy="0"/>
          <a:chOff x="0" y="0"/>
          <a:chExt cx="0" cy="0"/>
        </a:xfrm>
      </p:grpSpPr>
      <p:sp>
        <p:nvSpPr>
          <p:cNvPr id="3237" name="Google Shape;3237;g844d27a038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8" name="Google Shape;3238;g844d27a038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739127b61f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739127b61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g737fb6bdca_0_1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3" name="Google Shape;3053;g737fb6bdca_0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3"/>
        <p:cNvGrpSpPr/>
        <p:nvPr/>
      </p:nvGrpSpPr>
      <p:grpSpPr>
        <a:xfrm>
          <a:off x="0" y="0"/>
          <a:ext cx="0" cy="0"/>
          <a:chOff x="0" y="0"/>
          <a:chExt cx="0" cy="0"/>
        </a:xfrm>
      </p:grpSpPr>
      <p:sp>
        <p:nvSpPr>
          <p:cNvPr id="3264" name="Google Shape;3264;g739127b61f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5" name="Google Shape;3265;g739127b61f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8"/>
        <p:cNvGrpSpPr/>
        <p:nvPr/>
      </p:nvGrpSpPr>
      <p:grpSpPr>
        <a:xfrm>
          <a:off x="0" y="0"/>
          <a:ext cx="0" cy="0"/>
          <a:chOff x="0" y="0"/>
          <a:chExt cx="0" cy="0"/>
        </a:xfrm>
      </p:grpSpPr>
      <p:sp>
        <p:nvSpPr>
          <p:cNvPr id="3269" name="Google Shape;3269;g739127b61f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0" name="Google Shape;3270;g739127b61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4"/>
        <p:cNvGrpSpPr/>
        <p:nvPr/>
      </p:nvGrpSpPr>
      <p:grpSpPr>
        <a:xfrm>
          <a:off x="0" y="0"/>
          <a:ext cx="0" cy="0"/>
          <a:chOff x="0" y="0"/>
          <a:chExt cx="0" cy="0"/>
        </a:xfrm>
      </p:grpSpPr>
      <p:sp>
        <p:nvSpPr>
          <p:cNvPr id="3275" name="Google Shape;3275;g83e45ae145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6" name="Google Shape;3276;g83e45ae145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Google Shape;3317;g844d27a038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8" name="Google Shape;3318;g844d27a038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3"/>
        <p:cNvGrpSpPr/>
        <p:nvPr/>
      </p:nvGrpSpPr>
      <p:grpSpPr>
        <a:xfrm>
          <a:off x="0" y="0"/>
          <a:ext cx="0" cy="0"/>
          <a:chOff x="0" y="0"/>
          <a:chExt cx="0" cy="0"/>
        </a:xfrm>
      </p:grpSpPr>
      <p:sp>
        <p:nvSpPr>
          <p:cNvPr id="3324" name="Google Shape;3324;g844d27a038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5" name="Google Shape;3325;g844d27a03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5"/>
        <p:cNvGrpSpPr/>
        <p:nvPr/>
      </p:nvGrpSpPr>
      <p:grpSpPr>
        <a:xfrm>
          <a:off x="0" y="0"/>
          <a:ext cx="0" cy="0"/>
          <a:chOff x="0" y="0"/>
          <a:chExt cx="0" cy="0"/>
        </a:xfrm>
      </p:grpSpPr>
      <p:sp>
        <p:nvSpPr>
          <p:cNvPr id="3356" name="Google Shape;3356;g844d27a038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7" name="Google Shape;3357;g844d27a03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9"/>
        <p:cNvGrpSpPr/>
        <p:nvPr/>
      </p:nvGrpSpPr>
      <p:grpSpPr>
        <a:xfrm>
          <a:off x="0" y="0"/>
          <a:ext cx="0" cy="0"/>
          <a:chOff x="0" y="0"/>
          <a:chExt cx="0" cy="0"/>
        </a:xfrm>
      </p:grpSpPr>
      <p:sp>
        <p:nvSpPr>
          <p:cNvPr id="3390" name="Google Shape;3390;g844d27a038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1" name="Google Shape;3391;g844d27a038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3"/>
        <p:cNvGrpSpPr/>
        <p:nvPr/>
      </p:nvGrpSpPr>
      <p:grpSpPr>
        <a:xfrm>
          <a:off x="0" y="0"/>
          <a:ext cx="0" cy="0"/>
          <a:chOff x="0" y="0"/>
          <a:chExt cx="0" cy="0"/>
        </a:xfrm>
      </p:grpSpPr>
      <p:sp>
        <p:nvSpPr>
          <p:cNvPr id="3424" name="Google Shape;3424;g739127b61f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5" name="Google Shape;3425;g739127b61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7"/>
        <p:cNvGrpSpPr/>
        <p:nvPr/>
      </p:nvGrpSpPr>
      <p:grpSpPr>
        <a:xfrm>
          <a:off x="0" y="0"/>
          <a:ext cx="0" cy="0"/>
          <a:chOff x="0" y="0"/>
          <a:chExt cx="0" cy="0"/>
        </a:xfrm>
      </p:grpSpPr>
      <p:sp>
        <p:nvSpPr>
          <p:cNvPr id="3448" name="Google Shape;3448;g844d27a038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9" name="Google Shape;3449;g844d27a038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Shutterstock_1482801107, Shutterstock_1590978634</a:t>
            </a:r>
            <a:endParaRPr>
              <a:solidFill>
                <a:schemeClr val="dk1"/>
              </a:solidFill>
            </a:endParaRPr>
          </a:p>
          <a:p>
            <a:pPr marL="0" lvl="0" indent="0" algn="l" rtl="0">
              <a:spcBef>
                <a:spcPts val="0"/>
              </a:spcBef>
              <a:spcAft>
                <a:spcPts val="0"/>
              </a:spcAft>
              <a:buNone/>
            </a:pPr>
            <a:endParaRPr i="1"/>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83e45ae145_7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6" name="Google Shape;3466;g83e45ae145_7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2"/>
        <p:cNvGrpSpPr/>
        <p:nvPr/>
      </p:nvGrpSpPr>
      <p:grpSpPr>
        <a:xfrm>
          <a:off x="0" y="0"/>
          <a:ext cx="0" cy="0"/>
          <a:chOff x="0" y="0"/>
          <a:chExt cx="0" cy="0"/>
        </a:xfrm>
      </p:grpSpPr>
      <p:sp>
        <p:nvSpPr>
          <p:cNvPr id="3063" name="Google Shape;3063;g75400a58fc_0_1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4" name="Google Shape;3064;g75400a58fc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shutterstock_220231387</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2"/>
        <p:cNvGrpSpPr/>
        <p:nvPr/>
      </p:nvGrpSpPr>
      <p:grpSpPr>
        <a:xfrm>
          <a:off x="0" y="0"/>
          <a:ext cx="0" cy="0"/>
          <a:chOff x="0" y="0"/>
          <a:chExt cx="0" cy="0"/>
        </a:xfrm>
      </p:grpSpPr>
      <p:sp>
        <p:nvSpPr>
          <p:cNvPr id="3483" name="Google Shape;3483;g739127b61f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4" name="Google Shape;3484;g739127b61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8"/>
        <p:cNvGrpSpPr/>
        <p:nvPr/>
      </p:nvGrpSpPr>
      <p:grpSpPr>
        <a:xfrm>
          <a:off x="0" y="0"/>
          <a:ext cx="0" cy="0"/>
          <a:chOff x="0" y="0"/>
          <a:chExt cx="0" cy="0"/>
        </a:xfrm>
      </p:grpSpPr>
      <p:sp>
        <p:nvSpPr>
          <p:cNvPr id="3489" name="Google Shape;3489;g83f64e16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0" name="Google Shape;3490;g83f64e16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7480dff45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7480dff45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5"/>
        <p:cNvGrpSpPr/>
        <p:nvPr/>
      </p:nvGrpSpPr>
      <p:grpSpPr>
        <a:xfrm>
          <a:off x="0" y="0"/>
          <a:ext cx="0" cy="0"/>
          <a:chOff x="0" y="0"/>
          <a:chExt cx="0" cy="0"/>
        </a:xfrm>
      </p:grpSpPr>
      <p:sp>
        <p:nvSpPr>
          <p:cNvPr id="3516" name="Google Shape;3516;g739127b61f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7" name="Google Shape;3517;g739127b61f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739127b61f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739127b61f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7"/>
        <p:cNvGrpSpPr/>
        <p:nvPr/>
      </p:nvGrpSpPr>
      <p:grpSpPr>
        <a:xfrm>
          <a:off x="0" y="0"/>
          <a:ext cx="0" cy="0"/>
          <a:chOff x="0" y="0"/>
          <a:chExt cx="0" cy="0"/>
        </a:xfrm>
      </p:grpSpPr>
      <p:sp>
        <p:nvSpPr>
          <p:cNvPr id="3528" name="Google Shape;3528;g739127b61f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9" name="Google Shape;3529;g739127b61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3"/>
        <p:cNvGrpSpPr/>
        <p:nvPr/>
      </p:nvGrpSpPr>
      <p:grpSpPr>
        <a:xfrm>
          <a:off x="0" y="0"/>
          <a:ext cx="0" cy="0"/>
          <a:chOff x="0" y="0"/>
          <a:chExt cx="0" cy="0"/>
        </a:xfrm>
      </p:grpSpPr>
      <p:sp>
        <p:nvSpPr>
          <p:cNvPr id="3534" name="Google Shape;3534;g83e45ae145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5" name="Google Shape;3535;g83e45ae145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3"/>
        <p:cNvGrpSpPr/>
        <p:nvPr/>
      </p:nvGrpSpPr>
      <p:grpSpPr>
        <a:xfrm>
          <a:off x="0" y="0"/>
          <a:ext cx="0" cy="0"/>
          <a:chOff x="0" y="0"/>
          <a:chExt cx="0" cy="0"/>
        </a:xfrm>
      </p:grpSpPr>
      <p:sp>
        <p:nvSpPr>
          <p:cNvPr id="3544" name="Google Shape;3544;g83e45ae145_5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5" name="Google Shape;3545;g83e45ae145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83e45ae145_5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83e45ae145_5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7"/>
        <p:cNvGrpSpPr/>
        <p:nvPr/>
      </p:nvGrpSpPr>
      <p:grpSpPr>
        <a:xfrm>
          <a:off x="0" y="0"/>
          <a:ext cx="0" cy="0"/>
          <a:chOff x="0" y="0"/>
          <a:chExt cx="0" cy="0"/>
        </a:xfrm>
      </p:grpSpPr>
      <p:sp>
        <p:nvSpPr>
          <p:cNvPr id="3568" name="Google Shape;3568;g83e45ae145_5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9" name="Google Shape;3569;g83e45ae145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739127b6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3" name="Google Shape;3073;g739127b6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9"/>
        <p:cNvGrpSpPr/>
        <p:nvPr/>
      </p:nvGrpSpPr>
      <p:grpSpPr>
        <a:xfrm>
          <a:off x="0" y="0"/>
          <a:ext cx="0" cy="0"/>
          <a:chOff x="0" y="0"/>
          <a:chExt cx="0" cy="0"/>
        </a:xfrm>
      </p:grpSpPr>
      <p:sp>
        <p:nvSpPr>
          <p:cNvPr id="3580" name="Google Shape;3580;g83e45ae145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1" name="Google Shape;3581;g83e45ae14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1"/>
        <p:cNvGrpSpPr/>
        <p:nvPr/>
      </p:nvGrpSpPr>
      <p:grpSpPr>
        <a:xfrm>
          <a:off x="0" y="0"/>
          <a:ext cx="0" cy="0"/>
          <a:chOff x="0" y="0"/>
          <a:chExt cx="0" cy="0"/>
        </a:xfrm>
      </p:grpSpPr>
      <p:sp>
        <p:nvSpPr>
          <p:cNvPr id="3592" name="Google Shape;3592;g83e45ae145_3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3" name="Google Shape;3593;g83e45ae145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4"/>
        <p:cNvGrpSpPr/>
        <p:nvPr/>
      </p:nvGrpSpPr>
      <p:grpSpPr>
        <a:xfrm>
          <a:off x="0" y="0"/>
          <a:ext cx="0" cy="0"/>
          <a:chOff x="0" y="0"/>
          <a:chExt cx="0" cy="0"/>
        </a:xfrm>
      </p:grpSpPr>
      <p:sp>
        <p:nvSpPr>
          <p:cNvPr id="3605" name="Google Shape;3605;g83e45ae145_3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6" name="Google Shape;3606;g83e45ae145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8"/>
        <p:cNvGrpSpPr/>
        <p:nvPr/>
      </p:nvGrpSpPr>
      <p:grpSpPr>
        <a:xfrm>
          <a:off x="0" y="0"/>
          <a:ext cx="0" cy="0"/>
          <a:chOff x="0" y="0"/>
          <a:chExt cx="0" cy="0"/>
        </a:xfrm>
      </p:grpSpPr>
      <p:sp>
        <p:nvSpPr>
          <p:cNvPr id="3619" name="Google Shape;3619;g83e45ae145_3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0" name="Google Shape;3620;g83e45ae145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2"/>
        <p:cNvGrpSpPr/>
        <p:nvPr/>
      </p:nvGrpSpPr>
      <p:grpSpPr>
        <a:xfrm>
          <a:off x="0" y="0"/>
          <a:ext cx="0" cy="0"/>
          <a:chOff x="0" y="0"/>
          <a:chExt cx="0" cy="0"/>
        </a:xfrm>
      </p:grpSpPr>
      <p:sp>
        <p:nvSpPr>
          <p:cNvPr id="3633" name="Google Shape;3633;g739127b61f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4" name="Google Shape;3634;g739127b61f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8"/>
        <p:cNvGrpSpPr/>
        <p:nvPr/>
      </p:nvGrpSpPr>
      <p:grpSpPr>
        <a:xfrm>
          <a:off x="0" y="0"/>
          <a:ext cx="0" cy="0"/>
          <a:chOff x="0" y="0"/>
          <a:chExt cx="0" cy="0"/>
        </a:xfrm>
      </p:grpSpPr>
      <p:sp>
        <p:nvSpPr>
          <p:cNvPr id="3639" name="Google Shape;3639;g7480dff456_0_1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0" name="Google Shape;3640;g7480dff456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739127b61f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739127b61f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g739127b61f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3" name="Google Shape;3653;g739127b61f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739127b61f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739127b61f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739127b61f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739127b61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7"/>
        <p:cNvGrpSpPr/>
        <p:nvPr/>
      </p:nvGrpSpPr>
      <p:grpSpPr>
        <a:xfrm>
          <a:off x="0" y="0"/>
          <a:ext cx="0" cy="0"/>
          <a:chOff x="0" y="0"/>
          <a:chExt cx="0" cy="0"/>
        </a:xfrm>
      </p:grpSpPr>
      <p:sp>
        <p:nvSpPr>
          <p:cNvPr id="3078" name="Google Shape;3078;g844d27a0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9" name="Google Shape;3079;g844d27a0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4"/>
        <p:cNvGrpSpPr/>
        <p:nvPr/>
      </p:nvGrpSpPr>
      <p:grpSpPr>
        <a:xfrm>
          <a:off x="0" y="0"/>
          <a:ext cx="0" cy="0"/>
          <a:chOff x="0" y="0"/>
          <a:chExt cx="0" cy="0"/>
        </a:xfrm>
      </p:grpSpPr>
      <p:sp>
        <p:nvSpPr>
          <p:cNvPr id="3085" name="Google Shape;3085;g739127b61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6" name="Google Shape;3086;g739127b61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shutterstock_1041487045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5"/>
        <p:cNvGrpSpPr/>
        <p:nvPr/>
      </p:nvGrpSpPr>
      <p:grpSpPr>
        <a:xfrm>
          <a:off x="0" y="0"/>
          <a:ext cx="0" cy="0"/>
          <a:chOff x="0" y="0"/>
          <a:chExt cx="0" cy="0"/>
        </a:xfrm>
      </p:grpSpPr>
      <p:sp>
        <p:nvSpPr>
          <p:cNvPr id="3106" name="Google Shape;3106;g83e45ae1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7" name="Google Shape;3107;g83e45ae1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shutterstock_1688715562</a:t>
            </a:r>
            <a:endParaRPr i="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8"/>
        <p:cNvGrpSpPr/>
        <p:nvPr/>
      </p:nvGrpSpPr>
      <p:grpSpPr>
        <a:xfrm>
          <a:off x="0" y="0"/>
          <a:ext cx="0" cy="0"/>
          <a:chOff x="0" y="0"/>
          <a:chExt cx="0" cy="0"/>
        </a:xfrm>
      </p:grpSpPr>
      <p:sp>
        <p:nvSpPr>
          <p:cNvPr id="3129" name="Google Shape;3129;g739127b61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0" name="Google Shape;3130;g739127b61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8"/>
        <p:cNvGrpSpPr/>
        <p:nvPr/>
      </p:nvGrpSpPr>
      <p:grpSpPr>
        <a:xfrm>
          <a:off x="0" y="0"/>
          <a:ext cx="0" cy="0"/>
          <a:chOff x="0" y="0"/>
          <a:chExt cx="0" cy="0"/>
        </a:xfrm>
      </p:grpSpPr>
      <p:sp>
        <p:nvSpPr>
          <p:cNvPr id="3139" name="Google Shape;3139;g844d27a038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0" name="Google Shape;3140;g844d27a038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5"/>
        <p:cNvGrpSpPr/>
        <p:nvPr/>
      </p:nvGrpSpPr>
      <p:grpSpPr>
        <a:xfrm>
          <a:off x="0" y="0"/>
          <a:ext cx="0" cy="0"/>
          <a:chOff x="0" y="0"/>
          <a:chExt cx="0" cy="0"/>
        </a:xfrm>
      </p:grpSpPr>
      <p:pic>
        <p:nvPicPr>
          <p:cNvPr id="2026" name="Google Shape;2026;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7" name="Google Shape;2027;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28" name="Google Shape;2028;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29" name="Google Shape;2029;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0"/>
        <p:cNvGrpSpPr/>
        <p:nvPr/>
      </p:nvGrpSpPr>
      <p:grpSpPr>
        <a:xfrm>
          <a:off x="0" y="0"/>
          <a:ext cx="0" cy="0"/>
          <a:chOff x="0" y="0"/>
          <a:chExt cx="0" cy="0"/>
        </a:xfrm>
      </p:grpSpPr>
      <p:sp>
        <p:nvSpPr>
          <p:cNvPr id="2031" name="Google Shape;203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2" name="Google Shape;2032;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5"/>
        <p:cNvGrpSpPr/>
        <p:nvPr/>
      </p:nvGrpSpPr>
      <p:grpSpPr>
        <a:xfrm>
          <a:off x="0" y="0"/>
          <a:ext cx="0" cy="0"/>
          <a:chOff x="0" y="0"/>
          <a:chExt cx="0" cy="0"/>
        </a:xfrm>
      </p:grpSpPr>
      <p:pic>
        <p:nvPicPr>
          <p:cNvPr id="2036" name="Google Shape;2036;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7" name="Google Shape;2037;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0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039" name="Google Shape;2039;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40" name="Google Shape;2040;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1" name="Google Shape;2041;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2" name="Google Shape;2042;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3" name="Google Shape;2043;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4" name="Google Shape;2044;p107"/>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5"/>
        <p:cNvGrpSpPr/>
        <p:nvPr/>
      </p:nvGrpSpPr>
      <p:grpSpPr>
        <a:xfrm>
          <a:off x="0" y="0"/>
          <a:ext cx="0" cy="0"/>
          <a:chOff x="0" y="0"/>
          <a:chExt cx="0" cy="0"/>
        </a:xfrm>
      </p:grpSpPr>
      <p:pic>
        <p:nvPicPr>
          <p:cNvPr id="2046" name="Google Shape;2046;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7" name="Google Shape;2047;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9" name="Google Shape;2049;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0" name="Google Shape;2050;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1" name="Google Shape;2051;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2" name="Google Shape;2052;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3" name="Google Shape;2053;p108"/>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4" name="Google Shape;2054;p10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5"/>
        <p:cNvGrpSpPr/>
        <p:nvPr/>
      </p:nvGrpSpPr>
      <p:grpSpPr>
        <a:xfrm>
          <a:off x="0" y="0"/>
          <a:ext cx="0" cy="0"/>
          <a:chOff x="0" y="0"/>
          <a:chExt cx="0" cy="0"/>
        </a:xfrm>
      </p:grpSpPr>
      <p:pic>
        <p:nvPicPr>
          <p:cNvPr id="2056" name="Google Shape;2056;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7" name="Google Shape;2057;p109"/>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59" name="Google Shape;2059;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60" name="Google Shape;2060;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1" name="Google Shape;2061;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2" name="Google Shape;2062;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63" name="Google Shape;2063;p109"/>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4" name="Google Shape;2064;p109"/>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5"/>
        <p:cNvGrpSpPr/>
        <p:nvPr/>
      </p:nvGrpSpPr>
      <p:grpSpPr>
        <a:xfrm>
          <a:off x="0" y="0"/>
          <a:ext cx="0" cy="0"/>
          <a:chOff x="0" y="0"/>
          <a:chExt cx="0" cy="0"/>
        </a:xfrm>
      </p:grpSpPr>
      <p:pic>
        <p:nvPicPr>
          <p:cNvPr id="2066" name="Google Shape;2066;p11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7" name="Google Shape;2067;p11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8" name="Google Shape;2068;p11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69" name="Google Shape;2069;p11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70" name="Google Shape;2070;p11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1" name="Google Shape;2071;p11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2" name="Google Shape;2072;p11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3" name="Google Shape;2073;p11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4" name="Google Shape;2074;p11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75"/>
        <p:cNvGrpSpPr/>
        <p:nvPr/>
      </p:nvGrpSpPr>
      <p:grpSpPr>
        <a:xfrm>
          <a:off x="0" y="0"/>
          <a:ext cx="0" cy="0"/>
          <a:chOff x="0" y="0"/>
          <a:chExt cx="0" cy="0"/>
        </a:xfrm>
      </p:grpSpPr>
      <p:pic>
        <p:nvPicPr>
          <p:cNvPr id="2076" name="Google Shape;2076;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7" name="Google Shape;2077;p11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78" name="Google Shape;2078;p1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079" name="Google Shape;2079;p11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0" name="Google Shape;2080;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081"/>
        <p:cNvGrpSpPr/>
        <p:nvPr/>
      </p:nvGrpSpPr>
      <p:grpSpPr>
        <a:xfrm>
          <a:off x="0" y="0"/>
          <a:ext cx="0" cy="0"/>
          <a:chOff x="0" y="0"/>
          <a:chExt cx="0" cy="0"/>
        </a:xfrm>
      </p:grpSpPr>
      <p:pic>
        <p:nvPicPr>
          <p:cNvPr id="2082" name="Google Shape;2082;p1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3" name="Google Shape;2083;p112"/>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4" name="Google Shape;2084;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5" name="Google Shape;2085;p1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6"/>
        <p:cNvGrpSpPr/>
        <p:nvPr/>
      </p:nvGrpSpPr>
      <p:grpSpPr>
        <a:xfrm>
          <a:off x="0" y="0"/>
          <a:ext cx="0" cy="0"/>
          <a:chOff x="0" y="0"/>
          <a:chExt cx="0" cy="0"/>
        </a:xfrm>
      </p:grpSpPr>
      <p:sp>
        <p:nvSpPr>
          <p:cNvPr id="2087" name="Google Shape;2087;p1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8" name="Google Shape;2088;p1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89" name="Google Shape;2089;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90" name="Google Shape;2090;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91" name="Google Shape;2091;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2" name="Google Shape;2092;p11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3" name="Google Shape;2093;p113"/>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094"/>
        <p:cNvGrpSpPr/>
        <p:nvPr/>
      </p:nvGrpSpPr>
      <p:grpSpPr>
        <a:xfrm>
          <a:off x="0" y="0"/>
          <a:ext cx="0" cy="0"/>
          <a:chOff x="0" y="0"/>
          <a:chExt cx="0" cy="0"/>
        </a:xfrm>
      </p:grpSpPr>
      <p:pic>
        <p:nvPicPr>
          <p:cNvPr id="2095" name="Google Shape;2095;p114"/>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096" name="Google Shape;2096;p114"/>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7" name="Google Shape;2097;p114"/>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98" name="Google Shape;2098;p114"/>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9" name="Google Shape;2099;p114"/>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0" name="Google Shape;210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01" name="Google Shape;2101;p1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02" name="Google Shape;2102;p1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3" name="Google Shape;2103;p11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04"/>
        <p:cNvGrpSpPr/>
        <p:nvPr/>
      </p:nvGrpSpPr>
      <p:grpSpPr>
        <a:xfrm>
          <a:off x="0" y="0"/>
          <a:ext cx="0" cy="0"/>
          <a:chOff x="0" y="0"/>
          <a:chExt cx="0" cy="0"/>
        </a:xfrm>
      </p:grpSpPr>
      <p:pic>
        <p:nvPicPr>
          <p:cNvPr id="2105" name="Google Shape;2105;p1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6" name="Google Shape;2106;p115"/>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7" name="Google Shape;2107;p115"/>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08" name="Google Shape;2108;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09" name="Google Shape;2109;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10"/>
        <p:cNvGrpSpPr/>
        <p:nvPr/>
      </p:nvGrpSpPr>
      <p:grpSpPr>
        <a:xfrm>
          <a:off x="0" y="0"/>
          <a:ext cx="0" cy="0"/>
          <a:chOff x="0" y="0"/>
          <a:chExt cx="0" cy="0"/>
        </a:xfrm>
      </p:grpSpPr>
      <p:pic>
        <p:nvPicPr>
          <p:cNvPr id="2111" name="Google Shape;2111;p1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2" name="Google Shape;2112;p1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5" name="Google Shape;2115;p116"/>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6" name="Google Shape;2116;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17" name="Google Shape;2117;p116"/>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18" name="Google Shape;2118;p116"/>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19"/>
        <p:cNvGrpSpPr/>
        <p:nvPr/>
      </p:nvGrpSpPr>
      <p:grpSpPr>
        <a:xfrm>
          <a:off x="0" y="0"/>
          <a:ext cx="0" cy="0"/>
          <a:chOff x="0" y="0"/>
          <a:chExt cx="0" cy="0"/>
        </a:xfrm>
      </p:grpSpPr>
      <p:pic>
        <p:nvPicPr>
          <p:cNvPr id="2120" name="Google Shape;2120;p11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21" name="Google Shape;2121;p1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2" name="Google Shape;2122;p1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3" name="Google Shape;2123;p11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4" name="Google Shape;2124;p11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5" name="Google Shape;2125;p117"/>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6" name="Google Shape;2126;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27" name="Google Shape;2127;p11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28" name="Google Shape;2128;p1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9" name="Google Shape;2129;p11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30"/>
        <p:cNvGrpSpPr/>
        <p:nvPr/>
      </p:nvGrpSpPr>
      <p:grpSpPr>
        <a:xfrm>
          <a:off x="0" y="0"/>
          <a:ext cx="0" cy="0"/>
          <a:chOff x="0" y="0"/>
          <a:chExt cx="0" cy="0"/>
        </a:xfrm>
      </p:grpSpPr>
      <p:pic>
        <p:nvPicPr>
          <p:cNvPr id="2131" name="Google Shape;2131;p118"/>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32" name="Google Shape;213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33" name="Google Shape;2133;p1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34" name="Google Shape;2134;p1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5" name="Google Shape;2135;p1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6" name="Google Shape;2136;p118"/>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37" name="Google Shape;2137;p1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8" name="Google Shape;2138;p11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9" name="Google Shape;2139;p11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40"/>
        <p:cNvGrpSpPr/>
        <p:nvPr/>
      </p:nvGrpSpPr>
      <p:grpSpPr>
        <a:xfrm>
          <a:off x="0" y="0"/>
          <a:ext cx="0" cy="0"/>
          <a:chOff x="0" y="0"/>
          <a:chExt cx="0" cy="0"/>
        </a:xfrm>
      </p:grpSpPr>
      <p:pic>
        <p:nvPicPr>
          <p:cNvPr id="2141" name="Google Shape;2141;p11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42" name="Google Shape;2142;p11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3" name="Google Shape;2143;p11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4" name="Google Shape;2144;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5" name="Google Shape;2145;p11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6" name="Google Shape;2146;p119"/>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7" name="Google Shape;2147;p11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48" name="Google Shape;2148;p1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49" name="Google Shape;2149;p119"/>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50"/>
        <p:cNvGrpSpPr/>
        <p:nvPr/>
      </p:nvGrpSpPr>
      <p:grpSpPr>
        <a:xfrm>
          <a:off x="0" y="0"/>
          <a:ext cx="0" cy="0"/>
          <a:chOff x="0" y="0"/>
          <a:chExt cx="0" cy="0"/>
        </a:xfrm>
      </p:grpSpPr>
      <p:sp>
        <p:nvSpPr>
          <p:cNvPr id="2151" name="Google Shape;2151;p120"/>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2" name="Google Shape;2152;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53" name="Google Shape;2153;p1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4" name="Google Shape;2154;p12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55" name="Google Shape;2155;p120"/>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6" name="Google Shape;2156;p120"/>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7" name="Google Shape;2157;p1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8" name="Google Shape;2158;p12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9" name="Google Shape;2159;p120"/>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60"/>
        <p:cNvGrpSpPr/>
        <p:nvPr/>
      </p:nvGrpSpPr>
      <p:grpSpPr>
        <a:xfrm>
          <a:off x="0" y="0"/>
          <a:ext cx="0" cy="0"/>
          <a:chOff x="0" y="0"/>
          <a:chExt cx="0" cy="0"/>
        </a:xfrm>
      </p:grpSpPr>
      <p:pic>
        <p:nvPicPr>
          <p:cNvPr id="2161" name="Google Shape;2161;p12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62" name="Google Shape;2162;p12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3" name="Google Shape;2163;p121"/>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64" name="Google Shape;2164;p12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5" name="Google Shape;2165;p12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6" name="Google Shape;2166;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67" name="Google Shape;2167;p121"/>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8" name="Google Shape;2168;p12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69" name="Google Shape;2169;p1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0" name="Google Shape;2170;p121"/>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171"/>
        <p:cNvGrpSpPr/>
        <p:nvPr/>
      </p:nvGrpSpPr>
      <p:grpSpPr>
        <a:xfrm>
          <a:off x="0" y="0"/>
          <a:ext cx="0" cy="0"/>
          <a:chOff x="0" y="0"/>
          <a:chExt cx="0" cy="0"/>
        </a:xfrm>
      </p:grpSpPr>
      <p:sp>
        <p:nvSpPr>
          <p:cNvPr id="2172" name="Google Shape;2172;p122"/>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73" name="Google Shape;2173;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4" name="Google Shape;2174;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75" name="Google Shape;2175;p122"/>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76" name="Google Shape;2176;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7" name="Google Shape;2177;p12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8" name="Google Shape;2178;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9" name="Google Shape;2179;p122"/>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0" name="Google Shape;2180;p1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81"/>
        <p:cNvGrpSpPr/>
        <p:nvPr/>
      </p:nvGrpSpPr>
      <p:grpSpPr>
        <a:xfrm>
          <a:off x="0" y="0"/>
          <a:ext cx="0" cy="0"/>
          <a:chOff x="0" y="0"/>
          <a:chExt cx="0" cy="0"/>
        </a:xfrm>
      </p:grpSpPr>
      <p:sp>
        <p:nvSpPr>
          <p:cNvPr id="2182" name="Google Shape;2182;p12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4" name="Google Shape;2184;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5" name="Google Shape;2185;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6" name="Google Shape;2186;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7" name="Google Shape;2187;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88" name="Google Shape;2188;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9" name="Google Shape;2189;p123"/>
          <p:cNvGrpSpPr/>
          <p:nvPr/>
        </p:nvGrpSpPr>
        <p:grpSpPr>
          <a:xfrm>
            <a:off x="457200" y="1378813"/>
            <a:ext cx="776889" cy="621300"/>
            <a:chOff x="457200" y="1378813"/>
            <a:chExt cx="776889" cy="621300"/>
          </a:xfrm>
        </p:grpSpPr>
        <p:sp>
          <p:nvSpPr>
            <p:cNvPr id="2190" name="Google Shape;2190;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1" name="Google Shape;2191;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23"/>
          <p:cNvGrpSpPr/>
          <p:nvPr/>
        </p:nvGrpSpPr>
        <p:grpSpPr>
          <a:xfrm>
            <a:off x="457200" y="2228725"/>
            <a:ext cx="776889" cy="621300"/>
            <a:chOff x="457200" y="1378813"/>
            <a:chExt cx="776889" cy="621300"/>
          </a:xfrm>
        </p:grpSpPr>
        <p:sp>
          <p:nvSpPr>
            <p:cNvPr id="2193" name="Google Shape;2193;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4" name="Google Shape;2194;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123"/>
          <p:cNvGrpSpPr/>
          <p:nvPr/>
        </p:nvGrpSpPr>
        <p:grpSpPr>
          <a:xfrm>
            <a:off x="457200" y="3073850"/>
            <a:ext cx="776889" cy="621300"/>
            <a:chOff x="457200" y="1378813"/>
            <a:chExt cx="776889" cy="621300"/>
          </a:xfrm>
        </p:grpSpPr>
        <p:sp>
          <p:nvSpPr>
            <p:cNvPr id="2196" name="Google Shape;2196;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7" name="Google Shape;2197;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123"/>
          <p:cNvGrpSpPr/>
          <p:nvPr/>
        </p:nvGrpSpPr>
        <p:grpSpPr>
          <a:xfrm>
            <a:off x="457200" y="3923750"/>
            <a:ext cx="776889" cy="621300"/>
            <a:chOff x="457200" y="1378813"/>
            <a:chExt cx="776889" cy="621300"/>
          </a:xfrm>
        </p:grpSpPr>
        <p:sp>
          <p:nvSpPr>
            <p:cNvPr id="2199" name="Google Shape;2199;p12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0" name="Google Shape;2200;p12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123"/>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2" name="Google Shape;2202;p12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2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2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23"/>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6" name="Google Shape;2206;p123"/>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7" name="Google Shape;2207;p123"/>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08"/>
        <p:cNvGrpSpPr/>
        <p:nvPr/>
      </p:nvGrpSpPr>
      <p:grpSpPr>
        <a:xfrm>
          <a:off x="0" y="0"/>
          <a:ext cx="0" cy="0"/>
          <a:chOff x="0" y="0"/>
          <a:chExt cx="0" cy="0"/>
        </a:xfrm>
      </p:grpSpPr>
      <p:sp>
        <p:nvSpPr>
          <p:cNvPr id="2209" name="Google Shape;2209;p12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1" name="Google Shape;2211;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2" name="Google Shape;2212;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13" name="Google Shape;2213;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4" name="Google Shape;2214;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5" name="Google Shape;2215;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6" name="Google Shape;2216;p124"/>
          <p:cNvGrpSpPr/>
          <p:nvPr/>
        </p:nvGrpSpPr>
        <p:grpSpPr>
          <a:xfrm>
            <a:off x="457200" y="1300225"/>
            <a:ext cx="776889" cy="621300"/>
            <a:chOff x="457200" y="1378813"/>
            <a:chExt cx="776889" cy="621300"/>
          </a:xfrm>
        </p:grpSpPr>
        <p:sp>
          <p:nvSpPr>
            <p:cNvPr id="2217" name="Google Shape;2217;p12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8" name="Google Shape;2218;p12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124"/>
          <p:cNvGrpSpPr/>
          <p:nvPr/>
        </p:nvGrpSpPr>
        <p:grpSpPr>
          <a:xfrm>
            <a:off x="457200" y="2000125"/>
            <a:ext cx="776889" cy="621300"/>
            <a:chOff x="457200" y="1378813"/>
            <a:chExt cx="776889" cy="621300"/>
          </a:xfrm>
        </p:grpSpPr>
        <p:sp>
          <p:nvSpPr>
            <p:cNvPr id="2220" name="Google Shape;2220;p12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1" name="Google Shape;2221;p12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124"/>
          <p:cNvGrpSpPr/>
          <p:nvPr/>
        </p:nvGrpSpPr>
        <p:grpSpPr>
          <a:xfrm>
            <a:off x="457200" y="2692850"/>
            <a:ext cx="776889" cy="621300"/>
            <a:chOff x="457200" y="1378813"/>
            <a:chExt cx="776889" cy="621300"/>
          </a:xfrm>
        </p:grpSpPr>
        <p:sp>
          <p:nvSpPr>
            <p:cNvPr id="2223" name="Google Shape;2223;p12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4" name="Google Shape;2224;p12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124"/>
          <p:cNvGrpSpPr/>
          <p:nvPr/>
        </p:nvGrpSpPr>
        <p:grpSpPr>
          <a:xfrm>
            <a:off x="457200" y="3390350"/>
            <a:ext cx="776889" cy="621300"/>
            <a:chOff x="457200" y="1378813"/>
            <a:chExt cx="776889" cy="621300"/>
          </a:xfrm>
        </p:grpSpPr>
        <p:sp>
          <p:nvSpPr>
            <p:cNvPr id="2226" name="Google Shape;2226;p12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7" name="Google Shape;2227;p12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8" name="Google Shape;2228;p124"/>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9" name="Google Shape;2229;p12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2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2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3" name="Google Shape;2233;p124"/>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4" name="Google Shape;2234;p124"/>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35" name="Google Shape;2235;p124"/>
          <p:cNvGrpSpPr/>
          <p:nvPr/>
        </p:nvGrpSpPr>
        <p:grpSpPr>
          <a:xfrm>
            <a:off x="469500" y="4083075"/>
            <a:ext cx="776889" cy="621300"/>
            <a:chOff x="457200" y="1378813"/>
            <a:chExt cx="776889" cy="621300"/>
          </a:xfrm>
        </p:grpSpPr>
        <p:sp>
          <p:nvSpPr>
            <p:cNvPr id="2236" name="Google Shape;2236;p124"/>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7" name="Google Shape;2237;p124"/>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8" name="Google Shape;2238;p12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2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40"/>
        <p:cNvGrpSpPr/>
        <p:nvPr/>
      </p:nvGrpSpPr>
      <p:grpSpPr>
        <a:xfrm>
          <a:off x="0" y="0"/>
          <a:ext cx="0" cy="0"/>
          <a:chOff x="0" y="0"/>
          <a:chExt cx="0" cy="0"/>
        </a:xfrm>
      </p:grpSpPr>
      <p:sp>
        <p:nvSpPr>
          <p:cNvPr id="2241" name="Google Shape;2241;p12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3" name="Google Shape;2243;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4" name="Google Shape;2244;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45" name="Google Shape;2245;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6" name="Google Shape;2246;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7" name="Google Shape;2247;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48" name="Google Shape;2248;p125"/>
          <p:cNvGrpSpPr/>
          <p:nvPr/>
        </p:nvGrpSpPr>
        <p:grpSpPr>
          <a:xfrm>
            <a:off x="457200" y="1237825"/>
            <a:ext cx="776900" cy="486300"/>
            <a:chOff x="457200" y="1466425"/>
            <a:chExt cx="776900" cy="486300"/>
          </a:xfrm>
        </p:grpSpPr>
        <p:sp>
          <p:nvSpPr>
            <p:cNvPr id="2249" name="Google Shape;2249;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50" name="Google Shape;2250;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1" name="Google Shape;2251;p125"/>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2" name="Google Shape;2252;p12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3" name="Google Shape;2253;p125"/>
          <p:cNvGrpSpPr/>
          <p:nvPr/>
        </p:nvGrpSpPr>
        <p:grpSpPr>
          <a:xfrm>
            <a:off x="457200" y="1828900"/>
            <a:ext cx="776900" cy="486300"/>
            <a:chOff x="457200" y="1466425"/>
            <a:chExt cx="776900" cy="486300"/>
          </a:xfrm>
        </p:grpSpPr>
        <p:sp>
          <p:nvSpPr>
            <p:cNvPr id="2254" name="Google Shape;2254;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5" name="Google Shape;2255;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6" name="Google Shape;2256;p12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125"/>
          <p:cNvGrpSpPr/>
          <p:nvPr/>
        </p:nvGrpSpPr>
        <p:grpSpPr>
          <a:xfrm>
            <a:off x="457200" y="2419975"/>
            <a:ext cx="776900" cy="486300"/>
            <a:chOff x="457200" y="1466425"/>
            <a:chExt cx="776900" cy="486300"/>
          </a:xfrm>
        </p:grpSpPr>
        <p:sp>
          <p:nvSpPr>
            <p:cNvPr id="2258" name="Google Shape;2258;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9" name="Google Shape;2259;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12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125"/>
          <p:cNvGrpSpPr/>
          <p:nvPr/>
        </p:nvGrpSpPr>
        <p:grpSpPr>
          <a:xfrm>
            <a:off x="457200" y="3011050"/>
            <a:ext cx="776900" cy="486300"/>
            <a:chOff x="457200" y="1466425"/>
            <a:chExt cx="776900" cy="486300"/>
          </a:xfrm>
        </p:grpSpPr>
        <p:sp>
          <p:nvSpPr>
            <p:cNvPr id="2262" name="Google Shape;2262;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3" name="Google Shape;2263;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4" name="Google Shape;2264;p12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5" name="Google Shape;2265;p125"/>
          <p:cNvGrpSpPr/>
          <p:nvPr/>
        </p:nvGrpSpPr>
        <p:grpSpPr>
          <a:xfrm>
            <a:off x="457200" y="3602137"/>
            <a:ext cx="776900" cy="486300"/>
            <a:chOff x="457200" y="1466425"/>
            <a:chExt cx="776900" cy="486300"/>
          </a:xfrm>
        </p:grpSpPr>
        <p:sp>
          <p:nvSpPr>
            <p:cNvPr id="2266" name="Google Shape;2266;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7" name="Google Shape;2267;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8" name="Google Shape;2268;p12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125"/>
          <p:cNvGrpSpPr/>
          <p:nvPr/>
        </p:nvGrpSpPr>
        <p:grpSpPr>
          <a:xfrm>
            <a:off x="457200" y="4193262"/>
            <a:ext cx="776900" cy="486300"/>
            <a:chOff x="457200" y="1466425"/>
            <a:chExt cx="776900" cy="486300"/>
          </a:xfrm>
        </p:grpSpPr>
        <p:sp>
          <p:nvSpPr>
            <p:cNvPr id="2270" name="Google Shape;2270;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1" name="Google Shape;2271;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12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3" name="Google Shape;2273;p12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4" name="Google Shape;2274;p12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5" name="Google Shape;2275;p125"/>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6" name="Google Shape;2276;p125"/>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277"/>
        <p:cNvGrpSpPr/>
        <p:nvPr/>
      </p:nvGrpSpPr>
      <p:grpSpPr>
        <a:xfrm>
          <a:off x="0" y="0"/>
          <a:ext cx="0" cy="0"/>
          <a:chOff x="0" y="0"/>
          <a:chExt cx="0" cy="0"/>
        </a:xfrm>
      </p:grpSpPr>
      <p:sp>
        <p:nvSpPr>
          <p:cNvPr id="2278" name="Google Shape;2278;p12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0" name="Google Shape;2280;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81" name="Google Shape;2281;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2" name="Google Shape;2282;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3" name="Google Shape;2283;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4" name="Google Shape;2284;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5" name="Google Shape;2285;p126"/>
          <p:cNvGrpSpPr/>
          <p:nvPr/>
        </p:nvGrpSpPr>
        <p:grpSpPr>
          <a:xfrm>
            <a:off x="457200" y="1237825"/>
            <a:ext cx="776900" cy="486300"/>
            <a:chOff x="457200" y="1466425"/>
            <a:chExt cx="776900" cy="486300"/>
          </a:xfrm>
        </p:grpSpPr>
        <p:sp>
          <p:nvSpPr>
            <p:cNvPr id="2286" name="Google Shape;2286;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7" name="Google Shape;2287;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126"/>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9" name="Google Shape;2289;p12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0" name="Google Shape;2290;p126"/>
          <p:cNvGrpSpPr/>
          <p:nvPr/>
        </p:nvGrpSpPr>
        <p:grpSpPr>
          <a:xfrm>
            <a:off x="457200" y="1828900"/>
            <a:ext cx="776900" cy="486300"/>
            <a:chOff x="457200" y="1466425"/>
            <a:chExt cx="776900" cy="486300"/>
          </a:xfrm>
        </p:grpSpPr>
        <p:sp>
          <p:nvSpPr>
            <p:cNvPr id="2291" name="Google Shape;2291;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2" name="Google Shape;2292;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3" name="Google Shape;2293;p12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4" name="Google Shape;2294;p126"/>
          <p:cNvGrpSpPr/>
          <p:nvPr/>
        </p:nvGrpSpPr>
        <p:grpSpPr>
          <a:xfrm>
            <a:off x="457200" y="2419975"/>
            <a:ext cx="776900" cy="486300"/>
            <a:chOff x="457200" y="1466425"/>
            <a:chExt cx="776900" cy="486300"/>
          </a:xfrm>
        </p:grpSpPr>
        <p:sp>
          <p:nvSpPr>
            <p:cNvPr id="2295" name="Google Shape;2295;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6" name="Google Shape;2296;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7" name="Google Shape;2297;p12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126"/>
          <p:cNvGrpSpPr/>
          <p:nvPr/>
        </p:nvGrpSpPr>
        <p:grpSpPr>
          <a:xfrm>
            <a:off x="457200" y="3011050"/>
            <a:ext cx="776900" cy="486300"/>
            <a:chOff x="457200" y="1466425"/>
            <a:chExt cx="776900" cy="486300"/>
          </a:xfrm>
        </p:grpSpPr>
        <p:sp>
          <p:nvSpPr>
            <p:cNvPr id="2299" name="Google Shape;2299;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00" name="Google Shape;2300;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1" name="Google Shape;2301;p12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126"/>
          <p:cNvGrpSpPr/>
          <p:nvPr/>
        </p:nvGrpSpPr>
        <p:grpSpPr>
          <a:xfrm>
            <a:off x="457200" y="3602137"/>
            <a:ext cx="776900" cy="486300"/>
            <a:chOff x="457200" y="1466425"/>
            <a:chExt cx="776900" cy="486300"/>
          </a:xfrm>
        </p:grpSpPr>
        <p:sp>
          <p:nvSpPr>
            <p:cNvPr id="2303" name="Google Shape;2303;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4" name="Google Shape;2304;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12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126"/>
          <p:cNvGrpSpPr/>
          <p:nvPr/>
        </p:nvGrpSpPr>
        <p:grpSpPr>
          <a:xfrm>
            <a:off x="457200" y="4193262"/>
            <a:ext cx="776900" cy="486300"/>
            <a:chOff x="457200" y="1466425"/>
            <a:chExt cx="776900" cy="486300"/>
          </a:xfrm>
        </p:grpSpPr>
        <p:sp>
          <p:nvSpPr>
            <p:cNvPr id="2307" name="Google Shape;2307;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8" name="Google Shape;2308;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9" name="Google Shape;2309;p126"/>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0" name="Google Shape;2310;p126"/>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1" name="Google Shape;2311;p12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2" name="Google Shape;2312;p126"/>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3" name="Google Shape;2313;p126"/>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14"/>
        <p:cNvGrpSpPr/>
        <p:nvPr/>
      </p:nvGrpSpPr>
      <p:grpSpPr>
        <a:xfrm>
          <a:off x="0" y="0"/>
          <a:ext cx="0" cy="0"/>
          <a:chOff x="0" y="0"/>
          <a:chExt cx="0" cy="0"/>
        </a:xfrm>
      </p:grpSpPr>
      <p:sp>
        <p:nvSpPr>
          <p:cNvPr id="2315" name="Google Shape;2315;p12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7" name="Google Shape;2317;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18" name="Google Shape;2318;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19" name="Google Shape;2319;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20" name="Google Shape;2320;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1" name="Google Shape;2321;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2" name="Google Shape;2322;p127"/>
          <p:cNvGrpSpPr/>
          <p:nvPr/>
        </p:nvGrpSpPr>
        <p:grpSpPr>
          <a:xfrm>
            <a:off x="457222" y="1149803"/>
            <a:ext cx="713194" cy="446423"/>
            <a:chOff x="457200" y="1466425"/>
            <a:chExt cx="776900" cy="486300"/>
          </a:xfrm>
        </p:grpSpPr>
        <p:sp>
          <p:nvSpPr>
            <p:cNvPr id="2323" name="Google Shape;232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4" name="Google Shape;232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127"/>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6" name="Google Shape;2326;p12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7" name="Google Shape;2327;p127"/>
          <p:cNvGrpSpPr/>
          <p:nvPr/>
        </p:nvGrpSpPr>
        <p:grpSpPr>
          <a:xfrm>
            <a:off x="457222" y="1672428"/>
            <a:ext cx="713194" cy="446423"/>
            <a:chOff x="457200" y="1466425"/>
            <a:chExt cx="776900" cy="486300"/>
          </a:xfrm>
        </p:grpSpPr>
        <p:sp>
          <p:nvSpPr>
            <p:cNvPr id="2328" name="Google Shape;232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29" name="Google Shape;232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127"/>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1" name="Google Shape;2331;p12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2" name="Google Shape;2332;p127"/>
          <p:cNvGrpSpPr/>
          <p:nvPr/>
        </p:nvGrpSpPr>
        <p:grpSpPr>
          <a:xfrm>
            <a:off x="457197" y="2195578"/>
            <a:ext cx="713194" cy="446423"/>
            <a:chOff x="457200" y="1466425"/>
            <a:chExt cx="776900" cy="486300"/>
          </a:xfrm>
        </p:grpSpPr>
        <p:sp>
          <p:nvSpPr>
            <p:cNvPr id="2333" name="Google Shape;233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4" name="Google Shape;233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5" name="Google Shape;2335;p127"/>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6" name="Google Shape;2336;p12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127"/>
          <p:cNvGrpSpPr/>
          <p:nvPr/>
        </p:nvGrpSpPr>
        <p:grpSpPr>
          <a:xfrm>
            <a:off x="457197" y="2718203"/>
            <a:ext cx="713194" cy="446423"/>
            <a:chOff x="457200" y="1466425"/>
            <a:chExt cx="776900" cy="486300"/>
          </a:xfrm>
        </p:grpSpPr>
        <p:sp>
          <p:nvSpPr>
            <p:cNvPr id="2338" name="Google Shape;233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39" name="Google Shape;233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127"/>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1" name="Google Shape;2341;p12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2" name="Google Shape;2342;p127"/>
          <p:cNvGrpSpPr/>
          <p:nvPr/>
        </p:nvGrpSpPr>
        <p:grpSpPr>
          <a:xfrm>
            <a:off x="457222" y="3240828"/>
            <a:ext cx="713194" cy="446423"/>
            <a:chOff x="457200" y="1466425"/>
            <a:chExt cx="776900" cy="486300"/>
          </a:xfrm>
        </p:grpSpPr>
        <p:sp>
          <p:nvSpPr>
            <p:cNvPr id="2343" name="Google Shape;234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4" name="Google Shape;234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5" name="Google Shape;2345;p127"/>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6" name="Google Shape;2346;p12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7" name="Google Shape;2347;p127"/>
          <p:cNvGrpSpPr/>
          <p:nvPr/>
        </p:nvGrpSpPr>
        <p:grpSpPr>
          <a:xfrm>
            <a:off x="457222" y="3763453"/>
            <a:ext cx="713194" cy="446423"/>
            <a:chOff x="457200" y="1466425"/>
            <a:chExt cx="776900" cy="486300"/>
          </a:xfrm>
        </p:grpSpPr>
        <p:sp>
          <p:nvSpPr>
            <p:cNvPr id="2348" name="Google Shape;234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49" name="Google Shape;234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127"/>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1" name="Google Shape;2351;p12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2" name="Google Shape;2352;p127"/>
          <p:cNvGrpSpPr/>
          <p:nvPr/>
        </p:nvGrpSpPr>
        <p:grpSpPr>
          <a:xfrm>
            <a:off x="457222" y="4311603"/>
            <a:ext cx="713194" cy="446423"/>
            <a:chOff x="457200" y="1466425"/>
            <a:chExt cx="776900" cy="486300"/>
          </a:xfrm>
        </p:grpSpPr>
        <p:sp>
          <p:nvSpPr>
            <p:cNvPr id="2353" name="Google Shape;235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4" name="Google Shape;235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127"/>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56"/>
        <p:cNvGrpSpPr/>
        <p:nvPr/>
      </p:nvGrpSpPr>
      <p:grpSpPr>
        <a:xfrm>
          <a:off x="0" y="0"/>
          <a:ext cx="0" cy="0"/>
          <a:chOff x="0" y="0"/>
          <a:chExt cx="0" cy="0"/>
        </a:xfrm>
      </p:grpSpPr>
      <p:sp>
        <p:nvSpPr>
          <p:cNvPr id="2357" name="Google Shape;2357;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8" name="Google Shape;2358;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59" name="Google Shape;2359;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60" name="Google Shape;2360;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61" name="Google Shape;2361;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2" name="Google Shape;2362;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3" name="Google Shape;2363;p12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128"/>
          <p:cNvGrpSpPr/>
          <p:nvPr/>
        </p:nvGrpSpPr>
        <p:grpSpPr>
          <a:xfrm>
            <a:off x="457427" y="3873038"/>
            <a:ext cx="602564" cy="377174"/>
            <a:chOff x="457200" y="1466425"/>
            <a:chExt cx="776900" cy="486300"/>
          </a:xfrm>
        </p:grpSpPr>
        <p:sp>
          <p:nvSpPr>
            <p:cNvPr id="2365" name="Google Shape;236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6" name="Google Shape;236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7" name="Google Shape;2367;p12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8" name="Google Shape;2368;p12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128"/>
          <p:cNvGrpSpPr/>
          <p:nvPr/>
        </p:nvGrpSpPr>
        <p:grpSpPr>
          <a:xfrm>
            <a:off x="457315" y="4311142"/>
            <a:ext cx="602564" cy="377174"/>
            <a:chOff x="457200" y="1466425"/>
            <a:chExt cx="776900" cy="486300"/>
          </a:xfrm>
        </p:grpSpPr>
        <p:sp>
          <p:nvSpPr>
            <p:cNvPr id="2370" name="Google Shape;237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1" name="Google Shape;237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2" name="Google Shape;2372;p12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3" name="Google Shape;2373;p12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4" name="Google Shape;2374;p128"/>
          <p:cNvGrpSpPr/>
          <p:nvPr/>
        </p:nvGrpSpPr>
        <p:grpSpPr>
          <a:xfrm>
            <a:off x="457377" y="2996663"/>
            <a:ext cx="602564" cy="377174"/>
            <a:chOff x="457200" y="1466425"/>
            <a:chExt cx="776900" cy="486300"/>
          </a:xfrm>
        </p:grpSpPr>
        <p:sp>
          <p:nvSpPr>
            <p:cNvPr id="2375" name="Google Shape;237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6" name="Google Shape;237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7" name="Google Shape;2377;p12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8" name="Google Shape;2378;p12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9" name="Google Shape;2379;p128"/>
          <p:cNvGrpSpPr/>
          <p:nvPr/>
        </p:nvGrpSpPr>
        <p:grpSpPr>
          <a:xfrm>
            <a:off x="457265" y="3434767"/>
            <a:ext cx="602564" cy="377174"/>
            <a:chOff x="457200" y="1466425"/>
            <a:chExt cx="776900" cy="486300"/>
          </a:xfrm>
        </p:grpSpPr>
        <p:sp>
          <p:nvSpPr>
            <p:cNvPr id="2380" name="Google Shape;238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1" name="Google Shape;238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2" name="Google Shape;2382;p12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3" name="Google Shape;2383;p12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28"/>
          <p:cNvGrpSpPr/>
          <p:nvPr/>
        </p:nvGrpSpPr>
        <p:grpSpPr>
          <a:xfrm>
            <a:off x="457402" y="2135288"/>
            <a:ext cx="602564" cy="377174"/>
            <a:chOff x="457200" y="1466425"/>
            <a:chExt cx="776900" cy="486300"/>
          </a:xfrm>
        </p:grpSpPr>
        <p:sp>
          <p:nvSpPr>
            <p:cNvPr id="2385" name="Google Shape;238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6" name="Google Shape;238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7" name="Google Shape;2387;p128"/>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8" name="Google Shape;2388;p12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9" name="Google Shape;2389;p128"/>
          <p:cNvGrpSpPr/>
          <p:nvPr/>
        </p:nvGrpSpPr>
        <p:grpSpPr>
          <a:xfrm>
            <a:off x="457290" y="2573392"/>
            <a:ext cx="602564" cy="377174"/>
            <a:chOff x="457200" y="1466425"/>
            <a:chExt cx="776900" cy="486300"/>
          </a:xfrm>
        </p:grpSpPr>
        <p:sp>
          <p:nvSpPr>
            <p:cNvPr id="2390" name="Google Shape;239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1" name="Google Shape;239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2" name="Google Shape;2392;p128"/>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3" name="Google Shape;2393;p12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4" name="Google Shape;2394;p128"/>
          <p:cNvGrpSpPr/>
          <p:nvPr/>
        </p:nvGrpSpPr>
        <p:grpSpPr>
          <a:xfrm>
            <a:off x="457352" y="1258913"/>
            <a:ext cx="602564" cy="377174"/>
            <a:chOff x="457200" y="1466425"/>
            <a:chExt cx="776900" cy="486300"/>
          </a:xfrm>
        </p:grpSpPr>
        <p:sp>
          <p:nvSpPr>
            <p:cNvPr id="2395" name="Google Shape;239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6" name="Google Shape;239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128"/>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8" name="Google Shape;2398;p12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9" name="Google Shape;2399;p128"/>
          <p:cNvGrpSpPr/>
          <p:nvPr/>
        </p:nvGrpSpPr>
        <p:grpSpPr>
          <a:xfrm>
            <a:off x="457240" y="1697017"/>
            <a:ext cx="602564" cy="377174"/>
            <a:chOff x="457200" y="1466425"/>
            <a:chExt cx="776900" cy="486300"/>
          </a:xfrm>
        </p:grpSpPr>
        <p:sp>
          <p:nvSpPr>
            <p:cNvPr id="2400" name="Google Shape;240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1" name="Google Shape;240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128"/>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403"/>
        <p:cNvGrpSpPr/>
        <p:nvPr/>
      </p:nvGrpSpPr>
      <p:grpSpPr>
        <a:xfrm>
          <a:off x="0" y="0"/>
          <a:ext cx="0" cy="0"/>
          <a:chOff x="0" y="0"/>
          <a:chExt cx="0" cy="0"/>
        </a:xfrm>
      </p:grpSpPr>
      <p:sp>
        <p:nvSpPr>
          <p:cNvPr id="2404" name="Google Shape;2404;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5" name="Google Shape;2405;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06" name="Google Shape;2406;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07" name="Google Shape;2407;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08" name="Google Shape;2408;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09" name="Google Shape;2409;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0" name="Google Shape;2410;p12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1" name="Google Shape;2411;p129"/>
          <p:cNvGrpSpPr/>
          <p:nvPr/>
        </p:nvGrpSpPr>
        <p:grpSpPr>
          <a:xfrm>
            <a:off x="457427" y="3873038"/>
            <a:ext cx="602564" cy="377174"/>
            <a:chOff x="457200" y="1466425"/>
            <a:chExt cx="776900" cy="486300"/>
          </a:xfrm>
        </p:grpSpPr>
        <p:sp>
          <p:nvSpPr>
            <p:cNvPr id="2412" name="Google Shape;2412;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3" name="Google Shape;2413;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4" name="Google Shape;2414;p12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5" name="Google Shape;2415;p12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6" name="Google Shape;2416;p129"/>
          <p:cNvGrpSpPr/>
          <p:nvPr/>
        </p:nvGrpSpPr>
        <p:grpSpPr>
          <a:xfrm>
            <a:off x="457315" y="4311142"/>
            <a:ext cx="602564" cy="377174"/>
            <a:chOff x="457200" y="1466425"/>
            <a:chExt cx="776900" cy="486300"/>
          </a:xfrm>
        </p:grpSpPr>
        <p:sp>
          <p:nvSpPr>
            <p:cNvPr id="2417" name="Google Shape;2417;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8" name="Google Shape;2418;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12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0" name="Google Shape;2420;p12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1" name="Google Shape;2421;p129"/>
          <p:cNvGrpSpPr/>
          <p:nvPr/>
        </p:nvGrpSpPr>
        <p:grpSpPr>
          <a:xfrm>
            <a:off x="457377" y="2996663"/>
            <a:ext cx="602564" cy="377174"/>
            <a:chOff x="457200" y="1466425"/>
            <a:chExt cx="776900" cy="486300"/>
          </a:xfrm>
        </p:grpSpPr>
        <p:sp>
          <p:nvSpPr>
            <p:cNvPr id="2422" name="Google Shape;2422;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3" name="Google Shape;2423;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4" name="Google Shape;2424;p12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5" name="Google Shape;2425;p12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6" name="Google Shape;2426;p129"/>
          <p:cNvGrpSpPr/>
          <p:nvPr/>
        </p:nvGrpSpPr>
        <p:grpSpPr>
          <a:xfrm>
            <a:off x="457265" y="3434767"/>
            <a:ext cx="602564" cy="377174"/>
            <a:chOff x="457200" y="1466425"/>
            <a:chExt cx="776900" cy="486300"/>
          </a:xfrm>
        </p:grpSpPr>
        <p:sp>
          <p:nvSpPr>
            <p:cNvPr id="2427" name="Google Shape;2427;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8" name="Google Shape;2428;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9" name="Google Shape;2429;p12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0" name="Google Shape;2430;p12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1" name="Google Shape;2431;p129"/>
          <p:cNvGrpSpPr/>
          <p:nvPr/>
        </p:nvGrpSpPr>
        <p:grpSpPr>
          <a:xfrm>
            <a:off x="457402" y="2135288"/>
            <a:ext cx="602564" cy="377174"/>
            <a:chOff x="457200" y="1466425"/>
            <a:chExt cx="776900" cy="486300"/>
          </a:xfrm>
        </p:grpSpPr>
        <p:sp>
          <p:nvSpPr>
            <p:cNvPr id="2432" name="Google Shape;2432;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3" name="Google Shape;2433;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4" name="Google Shape;2434;p129"/>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5" name="Google Shape;2435;p12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129"/>
          <p:cNvGrpSpPr/>
          <p:nvPr/>
        </p:nvGrpSpPr>
        <p:grpSpPr>
          <a:xfrm>
            <a:off x="457290" y="2573392"/>
            <a:ext cx="602564" cy="377174"/>
            <a:chOff x="457200" y="1466425"/>
            <a:chExt cx="776900" cy="486300"/>
          </a:xfrm>
        </p:grpSpPr>
        <p:sp>
          <p:nvSpPr>
            <p:cNvPr id="2437" name="Google Shape;2437;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8" name="Google Shape;2438;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129"/>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0" name="Google Shape;2440;p12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129"/>
          <p:cNvGrpSpPr/>
          <p:nvPr/>
        </p:nvGrpSpPr>
        <p:grpSpPr>
          <a:xfrm>
            <a:off x="457352" y="1258913"/>
            <a:ext cx="602564" cy="377174"/>
            <a:chOff x="457200" y="1466425"/>
            <a:chExt cx="776900" cy="486300"/>
          </a:xfrm>
        </p:grpSpPr>
        <p:sp>
          <p:nvSpPr>
            <p:cNvPr id="2442" name="Google Shape;2442;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3" name="Google Shape;2443;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4" name="Google Shape;2444;p129"/>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5" name="Google Shape;2445;p12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129"/>
          <p:cNvGrpSpPr/>
          <p:nvPr/>
        </p:nvGrpSpPr>
        <p:grpSpPr>
          <a:xfrm>
            <a:off x="457240" y="1697017"/>
            <a:ext cx="602564" cy="377174"/>
            <a:chOff x="457200" y="1466425"/>
            <a:chExt cx="776900" cy="486300"/>
          </a:xfrm>
        </p:grpSpPr>
        <p:sp>
          <p:nvSpPr>
            <p:cNvPr id="2447" name="Google Shape;2447;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8" name="Google Shape;2448;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9" name="Google Shape;2449;p129"/>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50"/>
        <p:cNvGrpSpPr/>
        <p:nvPr/>
      </p:nvGrpSpPr>
      <p:grpSpPr>
        <a:xfrm>
          <a:off x="0" y="0"/>
          <a:ext cx="0" cy="0"/>
          <a:chOff x="0" y="0"/>
          <a:chExt cx="0" cy="0"/>
        </a:xfrm>
      </p:grpSpPr>
      <p:sp>
        <p:nvSpPr>
          <p:cNvPr id="2451" name="Google Shape;2451;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2" name="Google Shape;2452;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53" name="Google Shape;2453;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4" name="Google Shape;2454;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55" name="Google Shape;2455;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6" name="Google Shape;2456;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7" name="Google Shape;2457;p130"/>
          <p:cNvGrpSpPr/>
          <p:nvPr/>
        </p:nvGrpSpPr>
        <p:grpSpPr>
          <a:xfrm>
            <a:off x="457181" y="1345103"/>
            <a:ext cx="533372" cy="533480"/>
            <a:chOff x="457200" y="1378813"/>
            <a:chExt cx="695400" cy="695450"/>
          </a:xfrm>
        </p:grpSpPr>
        <p:sp>
          <p:nvSpPr>
            <p:cNvPr id="2458" name="Google Shape;2458;p1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9" name="Google Shape;2459;p13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13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0"/>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2" name="Google Shape;2462;p130"/>
          <p:cNvGrpSpPr/>
          <p:nvPr/>
        </p:nvGrpSpPr>
        <p:grpSpPr>
          <a:xfrm>
            <a:off x="3305156" y="1345103"/>
            <a:ext cx="533372" cy="533480"/>
            <a:chOff x="457200" y="1378813"/>
            <a:chExt cx="695400" cy="695450"/>
          </a:xfrm>
        </p:grpSpPr>
        <p:sp>
          <p:nvSpPr>
            <p:cNvPr id="2463" name="Google Shape;2463;p1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4" name="Google Shape;2464;p13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5" name="Google Shape;2465;p130"/>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0"/>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7" name="Google Shape;2467;p130"/>
          <p:cNvGrpSpPr/>
          <p:nvPr/>
        </p:nvGrpSpPr>
        <p:grpSpPr>
          <a:xfrm>
            <a:off x="6134081" y="1345853"/>
            <a:ext cx="533372" cy="533480"/>
            <a:chOff x="457200" y="1378813"/>
            <a:chExt cx="695400" cy="695450"/>
          </a:xfrm>
        </p:grpSpPr>
        <p:sp>
          <p:nvSpPr>
            <p:cNvPr id="2468" name="Google Shape;2468;p1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9" name="Google Shape;2469;p13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0" name="Google Shape;2470;p13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0"/>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472"/>
        <p:cNvGrpSpPr/>
        <p:nvPr/>
      </p:nvGrpSpPr>
      <p:grpSpPr>
        <a:xfrm>
          <a:off x="0" y="0"/>
          <a:ext cx="0" cy="0"/>
          <a:chOff x="0" y="0"/>
          <a:chExt cx="0" cy="0"/>
        </a:xfrm>
      </p:grpSpPr>
      <p:pic>
        <p:nvPicPr>
          <p:cNvPr id="2473" name="Google Shape;2473;p13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4" name="Google Shape;2474;p1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6" name="Google Shape;2476;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7" name="Google Shape;2477;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78" name="Google Shape;2478;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79" name="Google Shape;2479;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0" name="Google Shape;2480;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81" name="Google Shape;2481;p131"/>
          <p:cNvGrpSpPr/>
          <p:nvPr/>
        </p:nvGrpSpPr>
        <p:grpSpPr>
          <a:xfrm>
            <a:off x="457206" y="1421303"/>
            <a:ext cx="533372" cy="533480"/>
            <a:chOff x="457200" y="1378813"/>
            <a:chExt cx="695400" cy="695450"/>
          </a:xfrm>
        </p:grpSpPr>
        <p:sp>
          <p:nvSpPr>
            <p:cNvPr id="2482" name="Google Shape;2482;p131"/>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3" name="Google Shape;2483;p131"/>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4" name="Google Shape;2484;p131"/>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5" name="Google Shape;2485;p131"/>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6" name="Google Shape;2486;p1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7" name="Google Shape;2487;p131"/>
          <p:cNvGrpSpPr/>
          <p:nvPr/>
        </p:nvGrpSpPr>
        <p:grpSpPr>
          <a:xfrm>
            <a:off x="4936306" y="1423553"/>
            <a:ext cx="533372" cy="533480"/>
            <a:chOff x="457200" y="1378813"/>
            <a:chExt cx="695400" cy="695450"/>
          </a:xfrm>
        </p:grpSpPr>
        <p:sp>
          <p:nvSpPr>
            <p:cNvPr id="2488" name="Google Shape;2488;p13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89" name="Google Shape;2489;p13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0" name="Google Shape;2490;p131"/>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1" name="Google Shape;2491;p131"/>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492"/>
        <p:cNvGrpSpPr/>
        <p:nvPr/>
      </p:nvGrpSpPr>
      <p:grpSpPr>
        <a:xfrm>
          <a:off x="0" y="0"/>
          <a:ext cx="0" cy="0"/>
          <a:chOff x="0" y="0"/>
          <a:chExt cx="0" cy="0"/>
        </a:xfrm>
      </p:grpSpPr>
      <p:sp>
        <p:nvSpPr>
          <p:cNvPr id="2493" name="Google Shape;2493;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4" name="Google Shape;2494;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5" name="Google Shape;2495;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6" name="Google Shape;2496;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97" name="Google Shape;2497;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98" name="Google Shape;2498;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9" name="Google Shape;2499;p132"/>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500" name="Google Shape;2500;p132"/>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2"/>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2"/>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2"/>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2"/>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5" name="Google Shape;2505;p132"/>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6" name="Google Shape;2506;p132"/>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2"/>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2"/>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2"/>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2"/>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1" name="Google Shape;2511;p132"/>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2" name="Google Shape;2512;p132"/>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2"/>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2"/>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5" name="Google Shape;2515;p132"/>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16" name="Google Shape;2516;p132"/>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7" name="Google Shape;2517;p132"/>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8" name="Google Shape;2518;p132"/>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519"/>
        <p:cNvGrpSpPr/>
        <p:nvPr/>
      </p:nvGrpSpPr>
      <p:grpSpPr>
        <a:xfrm>
          <a:off x="0" y="0"/>
          <a:ext cx="0" cy="0"/>
          <a:chOff x="0" y="0"/>
          <a:chExt cx="0" cy="0"/>
        </a:xfrm>
      </p:grpSpPr>
      <p:sp>
        <p:nvSpPr>
          <p:cNvPr id="2520" name="Google Shape;2520;p1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2" name="Google Shape;2522;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3" name="Google Shape;2523;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4" name="Google Shape;2524;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25" name="Google Shape;2525;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6" name="Google Shape;2526;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7" name="Google Shape;2527;p1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8" name="Google Shape;2528;p1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2" name="Google Shape;2532;p1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3" name="Google Shape;2533;p1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34" name="Google Shape;2534;p13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35" name="Google Shape;2535;p133"/>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36" name="Google Shape;2536;p133"/>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37" name="Google Shape;2537;p13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38"/>
        <p:cNvGrpSpPr/>
        <p:nvPr/>
      </p:nvGrpSpPr>
      <p:grpSpPr>
        <a:xfrm>
          <a:off x="0" y="0"/>
          <a:ext cx="0" cy="0"/>
          <a:chOff x="0" y="0"/>
          <a:chExt cx="0" cy="0"/>
        </a:xfrm>
      </p:grpSpPr>
      <p:sp>
        <p:nvSpPr>
          <p:cNvPr id="2539" name="Google Shape;2539;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1" name="Google Shape;2541;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2" name="Google Shape;2542;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3" name="Google Shape;2543;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44" name="Google Shape;2544;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5" name="Google Shape;2545;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6" name="Google Shape;2546;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7" name="Google Shape;2547;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1" name="Google Shape;2551;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2" name="Google Shape;2552;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53" name="Google Shape;2553;p13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54" name="Google Shape;2554;p134"/>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55" name="Google Shape;2555;p134"/>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56" name="Google Shape;2556;p13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57"/>
        <p:cNvGrpSpPr/>
        <p:nvPr/>
      </p:nvGrpSpPr>
      <p:grpSpPr>
        <a:xfrm>
          <a:off x="0" y="0"/>
          <a:ext cx="0" cy="0"/>
          <a:chOff x="0" y="0"/>
          <a:chExt cx="0" cy="0"/>
        </a:xfrm>
      </p:grpSpPr>
      <p:sp>
        <p:nvSpPr>
          <p:cNvPr id="2558" name="Google Shape;2558;p1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0" name="Google Shape;2560;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1" name="Google Shape;2561;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2" name="Google Shape;2562;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3" name="Google Shape;2563;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4" name="Google Shape;2564;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5" name="Google Shape;2565;p13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6" name="Google Shape;2566;p1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0" name="Google Shape;2570;p13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1" name="Google Shape;2571;p13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72" name="Google Shape;2572;p135"/>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73" name="Google Shape;2573;p135"/>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74" name="Google Shape;2574;p135"/>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75" name="Google Shape;2575;p135"/>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576"/>
        <p:cNvGrpSpPr/>
        <p:nvPr/>
      </p:nvGrpSpPr>
      <p:grpSpPr>
        <a:xfrm>
          <a:off x="0" y="0"/>
          <a:ext cx="0" cy="0"/>
          <a:chOff x="0" y="0"/>
          <a:chExt cx="0" cy="0"/>
        </a:xfrm>
      </p:grpSpPr>
      <p:sp>
        <p:nvSpPr>
          <p:cNvPr id="2577" name="Google Shape;2577;p1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9" name="Google Shape;2579;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80" name="Google Shape;2580;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81" name="Google Shape;2581;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82" name="Google Shape;2582;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3" name="Google Shape;2583;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4" name="Google Shape;2584;p13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5" name="Google Shape;2585;p1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9" name="Google Shape;2589;p13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0" name="Google Shape;2590;p13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91" name="Google Shape;2591;p136"/>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592" name="Google Shape;2592;p136"/>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593" name="Google Shape;2593;p136"/>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594" name="Google Shape;2594;p136"/>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595"/>
        <p:cNvGrpSpPr/>
        <p:nvPr/>
      </p:nvGrpSpPr>
      <p:grpSpPr>
        <a:xfrm>
          <a:off x="0" y="0"/>
          <a:ext cx="0" cy="0"/>
          <a:chOff x="0" y="0"/>
          <a:chExt cx="0" cy="0"/>
        </a:xfrm>
      </p:grpSpPr>
      <p:sp>
        <p:nvSpPr>
          <p:cNvPr id="2596" name="Google Shape;2596;p1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8" name="Google Shape;2598;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9" name="Google Shape;2599;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0" name="Google Shape;2600;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1" name="Google Shape;2601;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2" name="Google Shape;2602;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3" name="Google Shape;2603;p1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4" name="Google Shape;2604;p1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8" name="Google Shape;2608;p1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9" name="Google Shape;2609;p1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0" name="Google Shape;2610;p1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12" name="Google Shape;2612;p13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13" name="Google Shape;2613;p137"/>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14" name="Google Shape;2614;p13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15" name="Google Shape;2615;p137"/>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16" name="Google Shape;2616;p13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617"/>
        <p:cNvGrpSpPr/>
        <p:nvPr/>
      </p:nvGrpSpPr>
      <p:grpSpPr>
        <a:xfrm>
          <a:off x="0" y="0"/>
          <a:ext cx="0" cy="0"/>
          <a:chOff x="0" y="0"/>
          <a:chExt cx="0" cy="0"/>
        </a:xfrm>
      </p:grpSpPr>
      <p:sp>
        <p:nvSpPr>
          <p:cNvPr id="2618" name="Google Shape;2618;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0" name="Google Shape;2620;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21" name="Google Shape;2621;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2" name="Google Shape;2622;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23" name="Google Shape;2623;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4" name="Google Shape;2624;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5" name="Google Shape;2625;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6" name="Google Shape;2626;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0" name="Google Shape;2630;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1" name="Google Shape;2631;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2" name="Google Shape;2632;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4" name="Google Shape;2634;p13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35" name="Google Shape;2635;p138"/>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36" name="Google Shape;2636;p13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37" name="Google Shape;2637;p138"/>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38" name="Google Shape;2638;p13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39"/>
        <p:cNvGrpSpPr/>
        <p:nvPr/>
      </p:nvGrpSpPr>
      <p:grpSpPr>
        <a:xfrm>
          <a:off x="0" y="0"/>
          <a:ext cx="0" cy="0"/>
          <a:chOff x="0" y="0"/>
          <a:chExt cx="0" cy="0"/>
        </a:xfrm>
      </p:grpSpPr>
      <p:sp>
        <p:nvSpPr>
          <p:cNvPr id="2640" name="Google Shape;2640;p13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2" name="Google Shape;2642;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3" name="Google Shape;2643;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4" name="Google Shape;2644;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45" name="Google Shape;2645;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6" name="Google Shape;2646;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7" name="Google Shape;2647;p13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8" name="Google Shape;2648;p13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2" name="Google Shape;2652;p13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3" name="Google Shape;2653;p13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4" name="Google Shape;2654;p13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56" name="Google Shape;2656;p139"/>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57" name="Google Shape;2657;p139"/>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58" name="Google Shape;2658;p139"/>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59" name="Google Shape;2659;p139"/>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60" name="Google Shape;2660;p139"/>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61"/>
        <p:cNvGrpSpPr/>
        <p:nvPr/>
      </p:nvGrpSpPr>
      <p:grpSpPr>
        <a:xfrm>
          <a:off x="0" y="0"/>
          <a:ext cx="0" cy="0"/>
          <a:chOff x="0" y="0"/>
          <a:chExt cx="0" cy="0"/>
        </a:xfrm>
      </p:grpSpPr>
      <p:sp>
        <p:nvSpPr>
          <p:cNvPr id="2662" name="Google Shape;2662;p1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4" name="Google Shape;2664;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5" name="Google Shape;2665;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66" name="Google Shape;2666;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7" name="Google Shape;2667;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68" name="Google Shape;2668;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9" name="Google Shape;2669;p14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0" name="Google Shape;2670;p1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4" name="Google Shape;2674;p14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5" name="Google Shape;2675;p14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6" name="Google Shape;2676;p1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4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78" name="Google Shape;2678;p140"/>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79" name="Google Shape;2679;p140"/>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80" name="Google Shape;2680;p140"/>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81" name="Google Shape;2681;p140"/>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82" name="Google Shape;2682;p140"/>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683"/>
        <p:cNvGrpSpPr/>
        <p:nvPr/>
      </p:nvGrpSpPr>
      <p:grpSpPr>
        <a:xfrm>
          <a:off x="0" y="0"/>
          <a:ext cx="0" cy="0"/>
          <a:chOff x="0" y="0"/>
          <a:chExt cx="0" cy="0"/>
        </a:xfrm>
      </p:grpSpPr>
      <p:sp>
        <p:nvSpPr>
          <p:cNvPr id="2684" name="Google Shape;2684;p1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6" name="Google Shape;2686;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7" name="Google Shape;2687;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88" name="Google Shape;2688;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89" name="Google Shape;2689;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0" name="Google Shape;2690;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1" name="Google Shape;2691;p1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2" name="Google Shape;2692;p1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8" name="Google Shape;2698;p1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9" name="Google Shape;2699;p1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0" name="Google Shape;2700;p1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1" name="Google Shape;2701;p1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2" name="Google Shape;2702;p14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03" name="Google Shape;2703;p141"/>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04" name="Google Shape;2704;p14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05" name="Google Shape;2705;p141"/>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06" name="Google Shape;2706;p14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07" name="Google Shape;2707;p141"/>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708"/>
        <p:cNvGrpSpPr/>
        <p:nvPr/>
      </p:nvGrpSpPr>
      <p:grpSpPr>
        <a:xfrm>
          <a:off x="0" y="0"/>
          <a:ext cx="0" cy="0"/>
          <a:chOff x="0" y="0"/>
          <a:chExt cx="0" cy="0"/>
        </a:xfrm>
      </p:grpSpPr>
      <p:sp>
        <p:nvSpPr>
          <p:cNvPr id="2709" name="Google Shape;2709;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1" name="Google Shape;2711;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2" name="Google Shape;2712;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3" name="Google Shape;2713;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4" name="Google Shape;2714;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5" name="Google Shape;2715;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6" name="Google Shape;2716;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7" name="Google Shape;2717;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3" name="Google Shape;2723;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4" name="Google Shape;2724;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6" name="Google Shape;2726;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7" name="Google Shape;2727;p14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28" name="Google Shape;2728;p142"/>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29" name="Google Shape;2729;p14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30" name="Google Shape;2730;p142"/>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31" name="Google Shape;2731;p14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32" name="Google Shape;2732;p142"/>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33"/>
        <p:cNvGrpSpPr/>
        <p:nvPr/>
      </p:nvGrpSpPr>
      <p:grpSpPr>
        <a:xfrm>
          <a:off x="0" y="0"/>
          <a:ext cx="0" cy="0"/>
          <a:chOff x="0" y="0"/>
          <a:chExt cx="0" cy="0"/>
        </a:xfrm>
      </p:grpSpPr>
      <p:sp>
        <p:nvSpPr>
          <p:cNvPr id="2734" name="Google Shape;2734;p14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6" name="Google Shape;2736;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7" name="Google Shape;2737;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38" name="Google Shape;2738;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39" name="Google Shape;2739;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0" name="Google Shape;2740;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1" name="Google Shape;2741;p14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2" name="Google Shape;2742;p14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8" name="Google Shape;2748;p14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9" name="Google Shape;2749;p14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0" name="Google Shape;2750;p14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1" name="Google Shape;2751;p14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2" name="Google Shape;2752;p143"/>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53" name="Google Shape;2753;p143"/>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54" name="Google Shape;2754;p143"/>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55" name="Google Shape;2755;p143"/>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56" name="Google Shape;2756;p143"/>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57" name="Google Shape;2757;p143"/>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58"/>
        <p:cNvGrpSpPr/>
        <p:nvPr/>
      </p:nvGrpSpPr>
      <p:grpSpPr>
        <a:xfrm>
          <a:off x="0" y="0"/>
          <a:ext cx="0" cy="0"/>
          <a:chOff x="0" y="0"/>
          <a:chExt cx="0" cy="0"/>
        </a:xfrm>
      </p:grpSpPr>
      <p:sp>
        <p:nvSpPr>
          <p:cNvPr id="2759" name="Google Shape;2759;p14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1" name="Google Shape;2761;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62" name="Google Shape;2762;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63" name="Google Shape;2763;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4" name="Google Shape;2764;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5" name="Google Shape;2765;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6" name="Google Shape;2766;p14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7" name="Google Shape;2767;p14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3" name="Google Shape;2773;p14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4" name="Google Shape;2774;p14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5" name="Google Shape;2775;p14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6" name="Google Shape;2776;p14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7" name="Google Shape;2777;p144"/>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78" name="Google Shape;2778;p144"/>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79" name="Google Shape;2779;p144"/>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80" name="Google Shape;2780;p144"/>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81" name="Google Shape;2781;p144"/>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782" name="Google Shape;2782;p144"/>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783"/>
        <p:cNvGrpSpPr/>
        <p:nvPr/>
      </p:nvGrpSpPr>
      <p:grpSpPr>
        <a:xfrm>
          <a:off x="0" y="0"/>
          <a:ext cx="0" cy="0"/>
          <a:chOff x="0" y="0"/>
          <a:chExt cx="0" cy="0"/>
        </a:xfrm>
      </p:grpSpPr>
      <p:sp>
        <p:nvSpPr>
          <p:cNvPr id="2784" name="Google Shape;2784;p1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6" name="Google Shape;2786;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7" name="Google Shape;2787;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8" name="Google Shape;2788;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89" name="Google Shape;2789;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90" name="Google Shape;2790;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1" name="Google Shape;2791;p1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2" name="Google Shape;2792;p1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4" name="Google Shape;2794;p1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6" name="Google Shape;2796;p1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8" name="Google Shape;2798;p1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0" name="Google Shape;2800;p1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2" name="Google Shape;2802;p1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04" name="Google Shape;2804;p14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05" name="Google Shape;2805;p145"/>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06" name="Google Shape;2806;p14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07" name="Google Shape;2807;p145"/>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08" name="Google Shape;2808;p14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09" name="Google Shape;2809;p145"/>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10" name="Google Shape;2810;p14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811"/>
        <p:cNvGrpSpPr/>
        <p:nvPr/>
      </p:nvGrpSpPr>
      <p:grpSpPr>
        <a:xfrm>
          <a:off x="0" y="0"/>
          <a:ext cx="0" cy="0"/>
          <a:chOff x="0" y="0"/>
          <a:chExt cx="0" cy="0"/>
        </a:xfrm>
      </p:grpSpPr>
      <p:sp>
        <p:nvSpPr>
          <p:cNvPr id="2812" name="Google Shape;2812;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4" name="Google Shape;2814;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5" name="Google Shape;2815;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6" name="Google Shape;2816;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17" name="Google Shape;2817;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18" name="Google Shape;2818;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9" name="Google Shape;2819;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0" name="Google Shape;2820;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2" name="Google Shape;2822;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4" name="Google Shape;2824;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6" name="Google Shape;2826;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8" name="Google Shape;2828;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0" name="Google Shape;2830;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2" name="Google Shape;2832;p14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33" name="Google Shape;2833;p146"/>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34" name="Google Shape;2834;p14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35" name="Google Shape;2835;p146"/>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36" name="Google Shape;2836;p14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37" name="Google Shape;2837;p146"/>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38" name="Google Shape;2838;p14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39"/>
        <p:cNvGrpSpPr/>
        <p:nvPr/>
      </p:nvGrpSpPr>
      <p:grpSpPr>
        <a:xfrm>
          <a:off x="0" y="0"/>
          <a:ext cx="0" cy="0"/>
          <a:chOff x="0" y="0"/>
          <a:chExt cx="0" cy="0"/>
        </a:xfrm>
      </p:grpSpPr>
      <p:sp>
        <p:nvSpPr>
          <p:cNvPr id="2840" name="Google Shape;2840;p14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2" name="Google Shape;2842;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3" name="Google Shape;2843;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4" name="Google Shape;2844;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5" name="Google Shape;2845;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6" name="Google Shape;2846;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7" name="Google Shape;2847;p14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8" name="Google Shape;2848;p14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4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0" name="Google Shape;2850;p14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2" name="Google Shape;2852;p14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4" name="Google Shape;2854;p14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6" name="Google Shape;2856;p14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8" name="Google Shape;2858;p14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60" name="Google Shape;2860;p147"/>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61" name="Google Shape;2861;p147"/>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62" name="Google Shape;2862;p147"/>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63" name="Google Shape;2863;p147"/>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64" name="Google Shape;2864;p147"/>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65" name="Google Shape;2865;p147"/>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66" name="Google Shape;2866;p147"/>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867"/>
        <p:cNvGrpSpPr/>
        <p:nvPr/>
      </p:nvGrpSpPr>
      <p:grpSpPr>
        <a:xfrm>
          <a:off x="0" y="0"/>
          <a:ext cx="0" cy="0"/>
          <a:chOff x="0" y="0"/>
          <a:chExt cx="0" cy="0"/>
        </a:xfrm>
      </p:grpSpPr>
      <p:sp>
        <p:nvSpPr>
          <p:cNvPr id="2868" name="Google Shape;2868;p14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0" name="Google Shape;2870;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71" name="Google Shape;2871;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72" name="Google Shape;2872;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73" name="Google Shape;2873;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4" name="Google Shape;2874;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5" name="Google Shape;2875;p14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6" name="Google Shape;2876;p14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8" name="Google Shape;2878;p14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0" name="Google Shape;2880;p14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2" name="Google Shape;2882;p14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4" name="Google Shape;2884;p14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6" name="Google Shape;2886;p14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88" name="Google Shape;2888;p148"/>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889" name="Google Shape;2889;p148"/>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890" name="Google Shape;2890;p148"/>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891" name="Google Shape;2891;p148"/>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892" name="Google Shape;2892;p148"/>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893" name="Google Shape;2893;p148"/>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894" name="Google Shape;2894;p148"/>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895"/>
        <p:cNvGrpSpPr/>
        <p:nvPr/>
      </p:nvGrpSpPr>
      <p:grpSpPr>
        <a:xfrm>
          <a:off x="0" y="0"/>
          <a:ext cx="0" cy="0"/>
          <a:chOff x="0" y="0"/>
          <a:chExt cx="0" cy="0"/>
        </a:xfrm>
      </p:grpSpPr>
      <p:sp>
        <p:nvSpPr>
          <p:cNvPr id="2896" name="Google Shape;2896;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7" name="Google Shape;2897;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98" name="Google Shape;2898;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9" name="Google Shape;2899;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00" name="Google Shape;2900;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01" name="Google Shape;2901;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2" name="Google Shape;2902;p1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4" name="Google Shape;2904;p1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6" name="Google Shape;2906;p1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8" name="Google Shape;2908;p1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0" name="Google Shape;2910;p1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2" name="Google Shape;2912;p1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4" name="Google Shape;2914;p1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6" name="Google Shape;2916;p1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18" name="Google Shape;2918;p14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19" name="Google Shape;2919;p149"/>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20" name="Google Shape;2920;p14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21" name="Google Shape;2921;p149"/>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22" name="Google Shape;2922;p14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23" name="Google Shape;2923;p149"/>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24" name="Google Shape;2924;p14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25" name="Google Shape;2925;p149"/>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926"/>
        <p:cNvGrpSpPr/>
        <p:nvPr/>
      </p:nvGrpSpPr>
      <p:grpSpPr>
        <a:xfrm>
          <a:off x="0" y="0"/>
          <a:ext cx="0" cy="0"/>
          <a:chOff x="0" y="0"/>
          <a:chExt cx="0" cy="0"/>
        </a:xfrm>
      </p:grpSpPr>
      <p:sp>
        <p:nvSpPr>
          <p:cNvPr id="2927" name="Google Shape;2927;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8" name="Google Shape;2928;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29" name="Google Shape;2929;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30" name="Google Shape;2930;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1" name="Google Shape;2931;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2" name="Google Shape;2932;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3" name="Google Shape;2933;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5" name="Google Shape;2935;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7" name="Google Shape;2937;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9" name="Google Shape;2939;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1" name="Google Shape;2941;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3" name="Google Shape;2943;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5" name="Google Shape;2945;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5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7" name="Google Shape;2947;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49" name="Google Shape;2949;p15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50" name="Google Shape;2950;p150"/>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51" name="Google Shape;2951;p15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52" name="Google Shape;2952;p150"/>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53" name="Google Shape;2953;p15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54" name="Google Shape;2954;p150"/>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55" name="Google Shape;2955;p15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56" name="Google Shape;2956;p150"/>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57"/>
        <p:cNvGrpSpPr/>
        <p:nvPr/>
      </p:nvGrpSpPr>
      <p:grpSpPr>
        <a:xfrm>
          <a:off x="0" y="0"/>
          <a:ext cx="0" cy="0"/>
          <a:chOff x="0" y="0"/>
          <a:chExt cx="0" cy="0"/>
        </a:xfrm>
      </p:grpSpPr>
      <p:sp>
        <p:nvSpPr>
          <p:cNvPr id="2958" name="Google Shape;2958;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9" name="Google Shape;2959;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60" name="Google Shape;2960;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61" name="Google Shape;2961;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62" name="Google Shape;2962;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63" name="Google Shape;2963;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4" name="Google Shape;2964;p15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5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6" name="Google Shape;2966;p15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5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8" name="Google Shape;2968;p15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5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0" name="Google Shape;2970;p15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5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2" name="Google Shape;2972;p15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5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4" name="Google Shape;2974;p15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5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6" name="Google Shape;2976;p15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5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8" name="Google Shape;2978;p15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5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80" name="Google Shape;2980;p151"/>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81" name="Google Shape;2981;p151"/>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82" name="Google Shape;2982;p151"/>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983" name="Google Shape;2983;p151"/>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984" name="Google Shape;2984;p151"/>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985" name="Google Shape;2985;p151"/>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986" name="Google Shape;2986;p151"/>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987" name="Google Shape;2987;p151"/>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988"/>
        <p:cNvGrpSpPr/>
        <p:nvPr/>
      </p:nvGrpSpPr>
      <p:grpSpPr>
        <a:xfrm>
          <a:off x="0" y="0"/>
          <a:ext cx="0" cy="0"/>
          <a:chOff x="0" y="0"/>
          <a:chExt cx="0" cy="0"/>
        </a:xfrm>
      </p:grpSpPr>
      <p:sp>
        <p:nvSpPr>
          <p:cNvPr id="2989" name="Google Shape;2989;p1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0" name="Google Shape;2990;p1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1" name="Google Shape;2991;p1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2" name="Google Shape;2992;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3" name="Google Shape;2993;p1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4" name="Google Shape;2994;p1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5" name="Google Shape;2995;p15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5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7" name="Google Shape;2997;p15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5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9" name="Google Shape;2999;p15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5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1" name="Google Shape;3001;p15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5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3" name="Google Shape;3003;p15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5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5" name="Google Shape;3005;p15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5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7" name="Google Shape;3007;p15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5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9" name="Google Shape;3009;p15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5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1" name="Google Shape;3011;p152"/>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12" name="Google Shape;3012;p152"/>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13" name="Google Shape;3013;p152"/>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14" name="Google Shape;3014;p152"/>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15" name="Google Shape;3015;p152"/>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16" name="Google Shape;3016;p152"/>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17" name="Google Shape;3017;p152"/>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18" name="Google Shape;3018;p152"/>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19"/>
        <p:cNvGrpSpPr/>
        <p:nvPr/>
      </p:nvGrpSpPr>
      <p:grpSpPr>
        <a:xfrm>
          <a:off x="0" y="0"/>
          <a:ext cx="0" cy="0"/>
          <a:chOff x="0" y="0"/>
          <a:chExt cx="0" cy="0"/>
        </a:xfrm>
      </p:grpSpPr>
      <p:sp>
        <p:nvSpPr>
          <p:cNvPr id="3020" name="Google Shape;3020;p15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021" name="Google Shape;3021;p1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22" name="Google Shape;3022;p1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3023"/>
        <p:cNvGrpSpPr/>
        <p:nvPr/>
      </p:nvGrpSpPr>
      <p:grpSpPr>
        <a:xfrm>
          <a:off x="0" y="0"/>
          <a:ext cx="0" cy="0"/>
          <a:chOff x="0" y="0"/>
          <a:chExt cx="0" cy="0"/>
        </a:xfrm>
      </p:grpSpPr>
      <p:pic>
        <p:nvPicPr>
          <p:cNvPr id="3024" name="Google Shape;3024;p15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25" name="Google Shape;3025;p154"/>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6" name="Google Shape;3026;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7" name="Google Shape;3027;p1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28" name="Google Shape;3028;p154"/>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9" name="Google Shape;3029;p154"/>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30" name="Google Shape;3030;p154"/>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3031"/>
        <p:cNvGrpSpPr/>
        <p:nvPr/>
      </p:nvGrpSpPr>
      <p:grpSpPr>
        <a:xfrm>
          <a:off x="0" y="0"/>
          <a:ext cx="0" cy="0"/>
          <a:chOff x="0" y="0"/>
          <a:chExt cx="0" cy="0"/>
        </a:xfrm>
      </p:grpSpPr>
      <p:pic>
        <p:nvPicPr>
          <p:cNvPr id="3032" name="Google Shape;3032;p1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33" name="Google Shape;3033;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34" name="Google Shape;3034;p1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5" name="Google Shape;3035;p155"/>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6" name="Google Shape;3036;p15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3037"/>
        <p:cNvGrpSpPr/>
        <p:nvPr/>
      </p:nvGrpSpPr>
      <p:grpSpPr>
        <a:xfrm>
          <a:off x="0" y="0"/>
          <a:ext cx="0" cy="0"/>
          <a:chOff x="0" y="0"/>
          <a:chExt cx="0" cy="0"/>
        </a:xfrm>
      </p:grpSpPr>
      <p:sp>
        <p:nvSpPr>
          <p:cNvPr id="3038" name="Google Shape;3038;p1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9" name="Google Shape;3039;p156"/>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40" name="Google Shape;3040;p156"/>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41" name="Google Shape;3041;p156"/>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3042"/>
        <p:cNvGrpSpPr/>
        <p:nvPr/>
      </p:nvGrpSpPr>
      <p:grpSpPr>
        <a:xfrm>
          <a:off x="0" y="0"/>
          <a:ext cx="0" cy="0"/>
          <a:chOff x="0" y="0"/>
          <a:chExt cx="0" cy="0"/>
        </a:xfrm>
      </p:grpSpPr>
      <p:pic>
        <p:nvPicPr>
          <p:cNvPr id="3043" name="Google Shape;3043;p15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47" Type="http://schemas.openxmlformats.org/officeDocument/2006/relationships/slideLayout" Target="../slideLayouts/slideLayout150.xml"/><Relationship Id="rId50" Type="http://schemas.openxmlformats.org/officeDocument/2006/relationships/slideLayout" Target="../slideLayouts/slideLayout153.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9" Type="http://schemas.openxmlformats.org/officeDocument/2006/relationships/slideLayout" Target="../slideLayouts/slideLayout132.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slideLayout" Target="../slideLayouts/slideLayout148.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49" Type="http://schemas.openxmlformats.org/officeDocument/2006/relationships/slideLayout" Target="../slideLayouts/slideLayout152.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52" Type="http://schemas.openxmlformats.org/officeDocument/2006/relationships/theme" Target="../theme/theme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48" Type="http://schemas.openxmlformats.org/officeDocument/2006/relationships/slideLayout" Target="../slideLayouts/slideLayout151.xml"/><Relationship Id="rId8" Type="http://schemas.openxmlformats.org/officeDocument/2006/relationships/slideLayout" Target="../slideLayouts/slideLayout111.xml"/><Relationship Id="rId51" Type="http://schemas.openxmlformats.org/officeDocument/2006/relationships/slideLayout" Target="../slideLayouts/slideLayout154.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46" Type="http://schemas.openxmlformats.org/officeDocument/2006/relationships/slideLayout" Target="../slideLayouts/slideLayout149.xml"/><Relationship Id="rId20" Type="http://schemas.openxmlformats.org/officeDocument/2006/relationships/slideLayout" Target="../slideLayouts/slideLayout123.xml"/><Relationship Id="rId41" Type="http://schemas.openxmlformats.org/officeDocument/2006/relationships/slideLayout" Target="../slideLayouts/slideLayout144.xml"/><Relationship Id="rId1" Type="http://schemas.openxmlformats.org/officeDocument/2006/relationships/slideLayout" Target="../slideLayouts/slideLayout104.xml"/><Relationship Id="rId6"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33"/>
        <p:cNvGrpSpPr/>
        <p:nvPr/>
      </p:nvGrpSpPr>
      <p:grpSpPr>
        <a:xfrm>
          <a:off x="0" y="0"/>
          <a:ext cx="0" cy="0"/>
          <a:chOff x="0" y="0"/>
          <a:chExt cx="0" cy="0"/>
        </a:xfrm>
      </p:grpSpPr>
      <p:sp>
        <p:nvSpPr>
          <p:cNvPr id="2034" name="Google Shape;2034;p1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 id="2147483799" r:id="rId49"/>
    <p:sldLayoutId id="2147483800" r:id="rId50"/>
    <p:sldLayoutId id="2147483801"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8.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8.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8.xml"/><Relationship Id="rId6" Type="http://schemas.openxmlformats.org/officeDocument/2006/relationships/image" Target="../media/image31.png"/><Relationship Id="rId5" Type="http://schemas.openxmlformats.org/officeDocument/2006/relationships/image" Target="../media/image41.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58.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8.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58.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32.xml"/><Relationship Id="rId1" Type="http://schemas.openxmlformats.org/officeDocument/2006/relationships/slideLayout" Target="../slideLayouts/slideLayout101.xml"/><Relationship Id="rId4" Type="http://schemas.openxmlformats.org/officeDocument/2006/relationships/image" Target="../media/image46.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8.xml"/><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8.xml"/><Relationship Id="rId5" Type="http://schemas.openxmlformats.org/officeDocument/2006/relationships/image" Target="../media/image34.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158"/>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Web Vulnerabilities and Hardening Day 2 </a:t>
            </a:r>
            <a:endParaRPr/>
          </a:p>
        </p:txBody>
      </p:sp>
      <p:sp>
        <p:nvSpPr>
          <p:cNvPr id="3049" name="Google Shape;3049;p158"/>
          <p:cNvSpPr txBox="1">
            <a:spLocks noGrp="1"/>
          </p:cNvSpPr>
          <p:nvPr>
            <p:ph type="title" idx="2"/>
          </p:nvPr>
        </p:nvSpPr>
        <p:spPr>
          <a:xfrm>
            <a:off x="274350" y="14654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Web Vulnerabilities and Hardening: Exploitation </a:t>
            </a:r>
            <a:br>
              <a:rPr lang="en">
                <a:solidFill>
                  <a:schemeClr val="dk1"/>
                </a:solidFill>
              </a:rPr>
            </a:br>
            <a:r>
              <a:rPr lang="en">
                <a:solidFill>
                  <a:schemeClr val="dk1"/>
                </a:solidFill>
              </a:rPr>
              <a:t>and Mitigation </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3050" name="Google Shape;3050;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3151"/>
        <p:cNvGrpSpPr/>
        <p:nvPr/>
      </p:nvGrpSpPr>
      <p:grpSpPr>
        <a:xfrm>
          <a:off x="0" y="0"/>
          <a:ext cx="0" cy="0"/>
          <a:chOff x="0" y="0"/>
          <a:chExt cx="0" cy="0"/>
        </a:xfrm>
      </p:grpSpPr>
      <p:graphicFrame>
        <p:nvGraphicFramePr>
          <p:cNvPr id="3152" name="Google Shape;3152;p167"/>
          <p:cNvGraphicFramePr/>
          <p:nvPr/>
        </p:nvGraphicFramePr>
        <p:xfrm>
          <a:off x="384300" y="1189963"/>
          <a:ext cx="8485350" cy="3019847"/>
        </p:xfrm>
        <a:graphic>
          <a:graphicData uri="http://schemas.openxmlformats.org/drawingml/2006/table">
            <a:tbl>
              <a:tblPr>
                <a:noFill/>
                <a:tableStyleId>{794BD393-B906-4083-81DD-38E92BCB4B16}</a:tableStyleId>
              </a:tblPr>
              <a:tblGrid>
                <a:gridCol w="2189500">
                  <a:extLst>
                    <a:ext uri="{9D8B030D-6E8A-4147-A177-3AD203B41FA5}">
                      <a16:colId xmlns:a16="http://schemas.microsoft.com/office/drawing/2014/main" val="20000"/>
                    </a:ext>
                  </a:extLst>
                </a:gridCol>
                <a:gridCol w="4266075">
                  <a:extLst>
                    <a:ext uri="{9D8B030D-6E8A-4147-A177-3AD203B41FA5}">
                      <a16:colId xmlns:a16="http://schemas.microsoft.com/office/drawing/2014/main" val="20001"/>
                    </a:ext>
                  </a:extLst>
                </a:gridCol>
                <a:gridCol w="2029775">
                  <a:extLst>
                    <a:ext uri="{9D8B030D-6E8A-4147-A177-3AD203B41FA5}">
                      <a16:colId xmlns:a16="http://schemas.microsoft.com/office/drawing/2014/main" val="20002"/>
                    </a:ext>
                  </a:extLst>
                </a:gridCol>
              </a:tblGrid>
              <a:tr h="1290675">
                <a:tc>
                  <a:txBody>
                    <a:bodyPr/>
                    <a:lstStyle/>
                    <a:p>
                      <a:pPr marL="0" lvl="0" indent="0" algn="r" rtl="0">
                        <a:lnSpc>
                          <a:spcPct val="115000"/>
                        </a:lnSpc>
                        <a:spcBef>
                          <a:spcPts val="0"/>
                        </a:spcBef>
                        <a:spcAft>
                          <a:spcPts val="1200"/>
                        </a:spcAft>
                        <a:buNone/>
                      </a:pPr>
                      <a:r>
                        <a:rPr lang="en" sz="1600" b="1">
                          <a:latin typeface="Roboto"/>
                          <a:ea typeface="Roboto"/>
                          <a:cs typeface="Roboto"/>
                          <a:sym typeface="Roboto"/>
                        </a:rPr>
                        <a:t>Spoof</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a user’s identity.</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lnSpc>
                          <a:spcPct val="115000"/>
                        </a:lnSpc>
                        <a:spcBef>
                          <a:spcPts val="300"/>
                        </a:spcBef>
                        <a:spcAft>
                          <a:spcPts val="1200"/>
                        </a:spcAft>
                        <a:buNone/>
                      </a:pPr>
                      <a:r>
                        <a:rPr lang="en" sz="1600">
                          <a:latin typeface="Roboto"/>
                          <a:ea typeface="Roboto"/>
                          <a:cs typeface="Roboto"/>
                          <a:sym typeface="Roboto"/>
                        </a:rPr>
                        <a:t>SQL commands can be manipulated to scan, modify, and extract usernames and passwords, allowing an attacker to connect as an authorized user.</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lnSpc>
                          <a:spcPct val="115000"/>
                        </a:lnSpc>
                        <a:spcBef>
                          <a:spcPts val="300"/>
                        </a:spcBef>
                        <a:spcAft>
                          <a:spcPts val="1200"/>
                        </a:spcAft>
                        <a:buNone/>
                      </a:pPr>
                      <a:r>
                        <a:rPr lang="en" sz="1600">
                          <a:latin typeface="Roboto"/>
                          <a:ea typeface="Roboto"/>
                          <a:cs typeface="Roboto"/>
                          <a:sym typeface="Roboto"/>
                        </a:rPr>
                        <a:t>This affects </a:t>
                      </a:r>
                      <a:r>
                        <a:rPr lang="en" sz="1600" b="1">
                          <a:latin typeface="Roboto"/>
                          <a:ea typeface="Roboto"/>
                          <a:cs typeface="Roboto"/>
                          <a:sym typeface="Roboto"/>
                        </a:rPr>
                        <a:t>Authenticity.</a:t>
                      </a:r>
                      <a:endParaRPr sz="1600" b="1">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0"/>
                  </a:ext>
                </a:extLst>
              </a:tr>
              <a:tr h="609300">
                <a:tc>
                  <a:txBody>
                    <a:bodyPr/>
                    <a:lstStyle/>
                    <a:p>
                      <a:pPr marL="0" lvl="0" indent="0" algn="r" rtl="0">
                        <a:lnSpc>
                          <a:spcPct val="115000"/>
                        </a:lnSpc>
                        <a:spcBef>
                          <a:spcPts val="300"/>
                        </a:spcBef>
                        <a:spcAft>
                          <a:spcPts val="1200"/>
                        </a:spcAft>
                        <a:buNone/>
                      </a:pPr>
                      <a:r>
                        <a:rPr lang="en" sz="1600" b="1">
                          <a:latin typeface="Roboto"/>
                          <a:ea typeface="Roboto"/>
                          <a:cs typeface="Roboto"/>
                          <a:sym typeface="Roboto"/>
                        </a:rPr>
                        <a:t>Expose </a:t>
                      </a:r>
                      <a:br>
                        <a:rPr lang="en" sz="1600" b="1">
                          <a:latin typeface="Roboto"/>
                          <a:ea typeface="Roboto"/>
                          <a:cs typeface="Roboto"/>
                          <a:sym typeface="Roboto"/>
                        </a:rPr>
                      </a:br>
                      <a:r>
                        <a:rPr lang="en" sz="1600">
                          <a:latin typeface="Roboto"/>
                          <a:ea typeface="Roboto"/>
                          <a:cs typeface="Roboto"/>
                          <a:sym typeface="Roboto"/>
                        </a:rPr>
                        <a:t>sensitive data.</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lnSpc>
                          <a:spcPct val="115000"/>
                        </a:lnSpc>
                        <a:spcBef>
                          <a:spcPts val="300"/>
                        </a:spcBef>
                        <a:spcAft>
                          <a:spcPts val="1200"/>
                        </a:spcAft>
                        <a:buNone/>
                      </a:pPr>
                      <a:r>
                        <a:rPr lang="en" sz="1600">
                          <a:latin typeface="Roboto"/>
                          <a:ea typeface="Roboto"/>
                          <a:cs typeface="Roboto"/>
                          <a:sym typeface="Roboto"/>
                        </a:rPr>
                        <a:t>SQLi leverage the leak of sensitive data in SQL databases.</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spcBef>
                          <a:spcPts val="0"/>
                        </a:spcBef>
                        <a:spcAft>
                          <a:spcPts val="0"/>
                        </a:spcAft>
                        <a:buNone/>
                      </a:pPr>
                      <a:r>
                        <a:rPr lang="en" sz="1600">
                          <a:latin typeface="Roboto"/>
                          <a:ea typeface="Roboto"/>
                          <a:cs typeface="Roboto"/>
                          <a:sym typeface="Roboto"/>
                        </a:rPr>
                        <a:t>This affects </a:t>
                      </a:r>
                      <a:r>
                        <a:rPr lang="en" sz="1600" b="1">
                          <a:latin typeface="Roboto"/>
                          <a:ea typeface="Roboto"/>
                          <a:cs typeface="Roboto"/>
                          <a:sym typeface="Roboto"/>
                        </a:rPr>
                        <a:t>Confidentiality.</a:t>
                      </a:r>
                      <a:endParaRPr sz="1600" b="1">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1"/>
                  </a:ext>
                </a:extLst>
              </a:tr>
              <a:tr h="852050">
                <a:tc>
                  <a:txBody>
                    <a:bodyPr/>
                    <a:lstStyle/>
                    <a:p>
                      <a:pPr marL="0" lvl="0" indent="0" algn="r" rtl="0">
                        <a:lnSpc>
                          <a:spcPct val="115000"/>
                        </a:lnSpc>
                        <a:spcBef>
                          <a:spcPts val="300"/>
                        </a:spcBef>
                        <a:spcAft>
                          <a:spcPts val="1200"/>
                        </a:spcAft>
                        <a:buNone/>
                      </a:pPr>
                      <a:r>
                        <a:rPr lang="en" sz="1600" b="1">
                          <a:latin typeface="Roboto"/>
                          <a:ea typeface="Roboto"/>
                          <a:cs typeface="Roboto"/>
                          <a:sym typeface="Roboto"/>
                        </a:rPr>
                        <a:t>Modify </a:t>
                      </a:r>
                      <a:br>
                        <a:rPr lang="en" sz="1600" b="1">
                          <a:latin typeface="Roboto"/>
                          <a:ea typeface="Roboto"/>
                          <a:cs typeface="Roboto"/>
                          <a:sym typeface="Roboto"/>
                        </a:rPr>
                      </a:br>
                      <a:r>
                        <a:rPr lang="en" sz="1600">
                          <a:latin typeface="Roboto"/>
                          <a:ea typeface="Roboto"/>
                          <a:cs typeface="Roboto"/>
                          <a:sym typeface="Roboto"/>
                        </a:rPr>
                        <a:t>existing data.</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lnSpc>
                          <a:spcPct val="115000"/>
                        </a:lnSpc>
                        <a:spcBef>
                          <a:spcPts val="300"/>
                        </a:spcBef>
                        <a:spcAft>
                          <a:spcPts val="1200"/>
                        </a:spcAft>
                        <a:buNone/>
                      </a:pPr>
                      <a:r>
                        <a:rPr lang="en" sz="1600">
                          <a:latin typeface="Roboto"/>
                          <a:ea typeface="Roboto"/>
                          <a:cs typeface="Roboto"/>
                          <a:sym typeface="Roboto"/>
                        </a:rPr>
                        <a:t>The possibility to read sensitive information also makes it possible to modify or delete critical information.</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spcBef>
                          <a:spcPts val="0"/>
                        </a:spcBef>
                        <a:spcAft>
                          <a:spcPts val="0"/>
                        </a:spcAft>
                        <a:buNone/>
                      </a:pPr>
                      <a:r>
                        <a:rPr lang="en" sz="1600">
                          <a:latin typeface="Roboto"/>
                          <a:ea typeface="Roboto"/>
                          <a:cs typeface="Roboto"/>
                          <a:sym typeface="Roboto"/>
                        </a:rPr>
                        <a:t>This affects </a:t>
                      </a:r>
                      <a:r>
                        <a:rPr lang="en" sz="1600" b="1">
                          <a:latin typeface="Roboto"/>
                          <a:ea typeface="Roboto"/>
                          <a:cs typeface="Roboto"/>
                          <a:sym typeface="Roboto"/>
                        </a:rPr>
                        <a:t>Integrity</a:t>
                      </a:r>
                      <a:r>
                        <a:rPr lang="en" sz="1600">
                          <a:latin typeface="Roboto"/>
                          <a:ea typeface="Roboto"/>
                          <a:cs typeface="Roboto"/>
                          <a:sym typeface="Roboto"/>
                        </a:rPr>
                        <a:t>. </a:t>
                      </a:r>
                      <a:endParaRPr sz="1600">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2"/>
                  </a:ext>
                </a:extLst>
              </a:tr>
            </a:tbl>
          </a:graphicData>
        </a:graphic>
      </p:graphicFrame>
      <p:sp>
        <p:nvSpPr>
          <p:cNvPr id="3153" name="Google Shape;3153;p1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
        <p:nvSpPr>
          <p:cNvPr id="3154" name="Google Shape;3154;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SQLi Injections</a:t>
            </a:r>
            <a:endParaRPr>
              <a:solidFill>
                <a:srgbClr val="FFFFFF"/>
              </a:solidFill>
            </a:endParaRPr>
          </a:p>
        </p:txBody>
      </p:sp>
      <p:sp>
        <p:nvSpPr>
          <p:cNvPr id="3155" name="Google Shape;3155;p1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Criminal hackers can use SQLi attacks to do the following: </a:t>
            </a:r>
            <a:endParaRPr>
              <a:solidFill>
                <a:srgbClr val="FFFFFF"/>
              </a:solidFill>
            </a:endParaRPr>
          </a:p>
        </p:txBody>
      </p:sp>
      <p:sp>
        <p:nvSpPr>
          <p:cNvPr id="3156" name="Google Shape;3156;p1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157" name="Google Shape;3157;p167"/>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3161"/>
        <p:cNvGrpSpPr/>
        <p:nvPr/>
      </p:nvGrpSpPr>
      <p:grpSpPr>
        <a:xfrm>
          <a:off x="0" y="0"/>
          <a:ext cx="0" cy="0"/>
          <a:chOff x="0" y="0"/>
          <a:chExt cx="0" cy="0"/>
        </a:xfrm>
      </p:grpSpPr>
      <p:pic>
        <p:nvPicPr>
          <p:cNvPr id="3162" name="Google Shape;3162;p168"/>
          <p:cNvPicPr preferRelativeResize="0"/>
          <p:nvPr/>
        </p:nvPicPr>
        <p:blipFill rotWithShape="1">
          <a:blip r:embed="rId3">
            <a:alphaModFix/>
          </a:blip>
          <a:srcRect r="5338"/>
          <a:stretch/>
        </p:blipFill>
        <p:spPr>
          <a:xfrm>
            <a:off x="3718175" y="946950"/>
            <a:ext cx="5380100" cy="3126075"/>
          </a:xfrm>
          <a:prstGeom prst="rect">
            <a:avLst/>
          </a:prstGeom>
          <a:noFill/>
          <a:ln>
            <a:noFill/>
          </a:ln>
        </p:spPr>
      </p:pic>
      <p:sp>
        <p:nvSpPr>
          <p:cNvPr id="3163" name="Google Shape;3163;p168"/>
          <p:cNvSpPr/>
          <p:nvPr/>
        </p:nvSpPr>
        <p:spPr>
          <a:xfrm>
            <a:off x="203050" y="603250"/>
            <a:ext cx="8741700" cy="89400"/>
          </a:xfrm>
          <a:prstGeom prst="rect">
            <a:avLst/>
          </a:prstGeom>
          <a:solidFill>
            <a:srgbClr val="1111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68"/>
          <p:cNvSpPr txBox="1">
            <a:spLocks noGrp="1"/>
          </p:cNvSpPr>
          <p:nvPr>
            <p:ph type="subTitle" idx="1"/>
          </p:nvPr>
        </p:nvSpPr>
        <p:spPr>
          <a:xfrm>
            <a:off x="-152400" y="1133175"/>
            <a:ext cx="4356300" cy="21291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2400">
                <a:solidFill>
                  <a:srgbClr val="F6E7DE"/>
                </a:solidFill>
                <a:latin typeface="Roboto Medium"/>
                <a:ea typeface="Roboto Medium"/>
                <a:cs typeface="Roboto Medium"/>
                <a:sym typeface="Roboto Medium"/>
              </a:rPr>
              <a:t>SQLMap</a:t>
            </a:r>
            <a:br>
              <a:rPr lang="en" sz="2400">
                <a:solidFill>
                  <a:srgbClr val="F6E7DE"/>
                </a:solidFill>
                <a:latin typeface="Roboto Medium"/>
                <a:ea typeface="Roboto Medium"/>
                <a:cs typeface="Roboto Medium"/>
                <a:sym typeface="Roboto Medium"/>
              </a:rPr>
            </a:br>
            <a:endParaRPr sz="2400">
              <a:solidFill>
                <a:srgbClr val="F6E7DE"/>
              </a:solidFill>
              <a:latin typeface="Roboto Medium"/>
              <a:ea typeface="Roboto Medium"/>
              <a:cs typeface="Roboto Medium"/>
              <a:sym typeface="Roboto Medium"/>
            </a:endParaRPr>
          </a:p>
          <a:p>
            <a:pPr marL="0" lvl="0" indent="0" algn="r" rtl="0">
              <a:lnSpc>
                <a:spcPct val="115000"/>
              </a:lnSpc>
              <a:spcBef>
                <a:spcPts val="0"/>
              </a:spcBef>
              <a:spcAft>
                <a:spcPts val="1200"/>
              </a:spcAft>
              <a:buNone/>
            </a:pPr>
            <a:r>
              <a:rPr lang="en">
                <a:solidFill>
                  <a:srgbClr val="F6E7DE"/>
                </a:solidFill>
              </a:rPr>
              <a:t>SQLMap is an open-source command-line tool that automates the process of detecting and exploiting SQL injection flaws in order to take control of database servers.</a:t>
            </a:r>
            <a:endParaRPr sz="2200">
              <a:solidFill>
                <a:srgbClr val="F6E7DE"/>
              </a:solidFill>
            </a:endParaRPr>
          </a:p>
        </p:txBody>
      </p:sp>
      <p:sp>
        <p:nvSpPr>
          <p:cNvPr id="3165" name="Google Shape;3165;p1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11</a:t>
            </a:fld>
            <a:endParaRPr sz="6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E7DE"/>
        </a:solidFill>
        <a:effectLst/>
      </p:bgPr>
    </p:bg>
    <p:spTree>
      <p:nvGrpSpPr>
        <p:cNvPr id="1" name="Shape 3169"/>
        <p:cNvGrpSpPr/>
        <p:nvPr/>
      </p:nvGrpSpPr>
      <p:grpSpPr>
        <a:xfrm>
          <a:off x="0" y="0"/>
          <a:ext cx="0" cy="0"/>
          <a:chOff x="0" y="0"/>
          <a:chExt cx="0" cy="0"/>
        </a:xfrm>
      </p:grpSpPr>
      <p:sp>
        <p:nvSpPr>
          <p:cNvPr id="3170" name="Google Shape;3170;p169"/>
          <p:cNvSpPr/>
          <p:nvPr/>
        </p:nvSpPr>
        <p:spPr>
          <a:xfrm>
            <a:off x="467825" y="2127700"/>
            <a:ext cx="8203200" cy="996600"/>
          </a:xfrm>
          <a:prstGeom prst="rect">
            <a:avLst/>
          </a:prstGeom>
          <a:solidFill>
            <a:srgbClr val="E5C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69"/>
          <p:cNvSpPr/>
          <p:nvPr/>
        </p:nvSpPr>
        <p:spPr>
          <a:xfrm>
            <a:off x="203050" y="603250"/>
            <a:ext cx="8741700" cy="89400"/>
          </a:xfrm>
          <a:prstGeom prst="rect">
            <a:avLst/>
          </a:prstGeom>
          <a:solidFill>
            <a:srgbClr val="F6E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69"/>
          <p:cNvSpPr txBox="1">
            <a:spLocks noGrp="1"/>
          </p:cNvSpPr>
          <p:nvPr>
            <p:ph type="title"/>
          </p:nvPr>
        </p:nvSpPr>
        <p:spPr>
          <a:xfrm>
            <a:off x="3499975" y="217775"/>
            <a:ext cx="1981800" cy="5466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SQLMap</a:t>
            </a:r>
            <a:endParaRPr/>
          </a:p>
        </p:txBody>
      </p:sp>
      <p:sp>
        <p:nvSpPr>
          <p:cNvPr id="3173" name="Google Shape;3173;p169"/>
          <p:cNvSpPr txBox="1">
            <a:spLocks noGrp="1"/>
          </p:cNvSpPr>
          <p:nvPr>
            <p:ph type="subTitle" idx="1"/>
          </p:nvPr>
        </p:nvSpPr>
        <p:spPr>
          <a:xfrm>
            <a:off x="381000" y="980775"/>
            <a:ext cx="86079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t>SQLMap is an open-source command-line tool that automates the process of detecting and exploiting SQL injection flaws in order to take control of database servers.</a:t>
            </a:r>
            <a:endParaRPr sz="2200"/>
          </a:p>
        </p:txBody>
      </p:sp>
      <p:sp>
        <p:nvSpPr>
          <p:cNvPr id="3174" name="Google Shape;3174;p169"/>
          <p:cNvSpPr txBox="1">
            <a:spLocks noGrp="1"/>
          </p:cNvSpPr>
          <p:nvPr>
            <p:ph type="body" idx="3"/>
          </p:nvPr>
        </p:nvSpPr>
        <p:spPr>
          <a:xfrm>
            <a:off x="998450" y="2318200"/>
            <a:ext cx="7193100" cy="6156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600"/>
              <a:t>SQLMap contains a powerful detection engine that allows attackers to access to an underlying database file system.</a:t>
            </a:r>
            <a:endParaRPr sz="1600"/>
          </a:p>
          <a:p>
            <a:pPr marL="0" lvl="0" indent="0" algn="l" rtl="0">
              <a:spcBef>
                <a:spcPts val="1200"/>
              </a:spcBef>
              <a:spcAft>
                <a:spcPts val="800"/>
              </a:spcAft>
              <a:buNone/>
            </a:pPr>
            <a:endParaRPr/>
          </a:p>
        </p:txBody>
      </p:sp>
      <p:sp>
        <p:nvSpPr>
          <p:cNvPr id="3175" name="Google Shape;3175;p1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E7DE"/>
        </a:solidFill>
        <a:effectLst/>
      </p:bgPr>
    </p:bg>
    <p:spTree>
      <p:nvGrpSpPr>
        <p:cNvPr id="1" name="Shape 3179"/>
        <p:cNvGrpSpPr/>
        <p:nvPr/>
      </p:nvGrpSpPr>
      <p:grpSpPr>
        <a:xfrm>
          <a:off x="0" y="0"/>
          <a:ext cx="0" cy="0"/>
          <a:chOff x="0" y="0"/>
          <a:chExt cx="0" cy="0"/>
        </a:xfrm>
      </p:grpSpPr>
      <p:sp>
        <p:nvSpPr>
          <p:cNvPr id="3180" name="Google Shape;3180;p170"/>
          <p:cNvSpPr/>
          <p:nvPr/>
        </p:nvSpPr>
        <p:spPr>
          <a:xfrm>
            <a:off x="467825" y="2127700"/>
            <a:ext cx="8203200" cy="996600"/>
          </a:xfrm>
          <a:prstGeom prst="rect">
            <a:avLst/>
          </a:prstGeom>
          <a:solidFill>
            <a:srgbClr val="E5C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70"/>
          <p:cNvSpPr/>
          <p:nvPr/>
        </p:nvSpPr>
        <p:spPr>
          <a:xfrm>
            <a:off x="203050" y="603250"/>
            <a:ext cx="8741700" cy="89400"/>
          </a:xfrm>
          <a:prstGeom prst="rect">
            <a:avLst/>
          </a:prstGeom>
          <a:solidFill>
            <a:srgbClr val="F6E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70"/>
          <p:cNvSpPr txBox="1">
            <a:spLocks noGrp="1"/>
          </p:cNvSpPr>
          <p:nvPr>
            <p:ph type="title"/>
          </p:nvPr>
        </p:nvSpPr>
        <p:spPr>
          <a:xfrm>
            <a:off x="3499975" y="217775"/>
            <a:ext cx="1981800" cy="5466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SQLMap</a:t>
            </a:r>
            <a:endParaRPr/>
          </a:p>
        </p:txBody>
      </p:sp>
      <p:sp>
        <p:nvSpPr>
          <p:cNvPr id="3183" name="Google Shape;3183;p170"/>
          <p:cNvSpPr txBox="1">
            <a:spLocks noGrp="1"/>
          </p:cNvSpPr>
          <p:nvPr>
            <p:ph type="subTitle" idx="1"/>
          </p:nvPr>
        </p:nvSpPr>
        <p:spPr>
          <a:xfrm>
            <a:off x="381000" y="980775"/>
            <a:ext cx="86079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t>SQLMap is an open-source command-line tool that automates the process of detecting and exploiting SQL injection flaws in order to take control of database servers.</a:t>
            </a:r>
            <a:endParaRPr sz="2200"/>
          </a:p>
        </p:txBody>
      </p:sp>
      <p:sp>
        <p:nvSpPr>
          <p:cNvPr id="3184" name="Google Shape;3184;p170"/>
          <p:cNvSpPr txBox="1">
            <a:spLocks noGrp="1"/>
          </p:cNvSpPr>
          <p:nvPr>
            <p:ph type="body" idx="3"/>
          </p:nvPr>
        </p:nvSpPr>
        <p:spPr>
          <a:xfrm>
            <a:off x="998450" y="2318200"/>
            <a:ext cx="7193100" cy="6156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600"/>
              <a:t>SQLMap contains a powerful detection engine that allows attackers to access to an underlying database file system.</a:t>
            </a:r>
            <a:endParaRPr sz="1600"/>
          </a:p>
          <a:p>
            <a:pPr marL="0" lvl="0" indent="0" algn="l" rtl="0">
              <a:spcBef>
                <a:spcPts val="1200"/>
              </a:spcBef>
              <a:spcAft>
                <a:spcPts val="800"/>
              </a:spcAft>
              <a:buNone/>
            </a:pPr>
            <a:endParaRPr/>
          </a:p>
        </p:txBody>
      </p:sp>
      <p:sp>
        <p:nvSpPr>
          <p:cNvPr id="3185" name="Google Shape;3185;p1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
        <p:nvSpPr>
          <p:cNvPr id="3186" name="Google Shape;3186;p170"/>
          <p:cNvSpPr/>
          <p:nvPr/>
        </p:nvSpPr>
        <p:spPr>
          <a:xfrm>
            <a:off x="467825" y="3350000"/>
            <a:ext cx="8203200" cy="1457100"/>
          </a:xfrm>
          <a:prstGeom prst="rect">
            <a:avLst/>
          </a:prstGeom>
          <a:solidFill>
            <a:srgbClr val="E5C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70"/>
          <p:cNvSpPr txBox="1">
            <a:spLocks noGrp="1"/>
          </p:cNvSpPr>
          <p:nvPr>
            <p:ph type="body" idx="3"/>
          </p:nvPr>
        </p:nvSpPr>
        <p:spPr>
          <a:xfrm>
            <a:off x="541250" y="3478225"/>
            <a:ext cx="7752600" cy="678000"/>
          </a:xfrm>
          <a:prstGeom prst="rect">
            <a:avLst/>
          </a:prstGeom>
        </p:spPr>
        <p:txBody>
          <a:bodyPr spcFirstLastPara="1" wrap="square" lIns="457200" tIns="0" rIns="457200" bIns="914400" anchor="t" anchorCtr="0">
            <a:noAutofit/>
          </a:bodyPr>
          <a:lstStyle/>
          <a:p>
            <a:pPr marL="457200" lvl="0" indent="0" algn="l" rtl="0">
              <a:lnSpc>
                <a:spcPct val="115000"/>
              </a:lnSpc>
              <a:spcBef>
                <a:spcPts val="300"/>
              </a:spcBef>
              <a:spcAft>
                <a:spcPts val="1200"/>
              </a:spcAft>
              <a:buNone/>
            </a:pPr>
            <a:r>
              <a:rPr lang="en" sz="1600"/>
              <a:t>Attackers can use SQLMap to execute commands on a database server with out-of-band connections, meaning they can remotely control a back-end database using a back door connection, such as an RAT (Remote Access Trojan).</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E7DE"/>
        </a:solidFill>
        <a:effectLst/>
      </p:bgPr>
    </p:bg>
    <p:spTree>
      <p:nvGrpSpPr>
        <p:cNvPr id="1" name="Shape 3191"/>
        <p:cNvGrpSpPr/>
        <p:nvPr/>
      </p:nvGrpSpPr>
      <p:grpSpPr>
        <a:xfrm>
          <a:off x="0" y="0"/>
          <a:ext cx="0" cy="0"/>
          <a:chOff x="0" y="0"/>
          <a:chExt cx="0" cy="0"/>
        </a:xfrm>
      </p:grpSpPr>
      <p:sp>
        <p:nvSpPr>
          <p:cNvPr id="3192" name="Google Shape;3192;p171"/>
          <p:cNvSpPr/>
          <p:nvPr/>
        </p:nvSpPr>
        <p:spPr>
          <a:xfrm>
            <a:off x="560850" y="3530475"/>
            <a:ext cx="2649000" cy="1247100"/>
          </a:xfrm>
          <a:prstGeom prst="rect">
            <a:avLst/>
          </a:prstGeom>
          <a:solidFill>
            <a:srgbClr val="E5C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SQLMap Demo</a:t>
            </a:r>
            <a:endParaRPr/>
          </a:p>
        </p:txBody>
      </p:sp>
      <p:sp>
        <p:nvSpPr>
          <p:cNvPr id="3194" name="Google Shape;3194;p171"/>
          <p:cNvSpPr txBox="1">
            <a:spLocks noGrp="1"/>
          </p:cNvSpPr>
          <p:nvPr>
            <p:ph type="subTitle" idx="1"/>
          </p:nvPr>
        </p:nvSpPr>
        <p:spPr>
          <a:xfrm>
            <a:off x="0" y="608300"/>
            <a:ext cx="9144000" cy="364800"/>
          </a:xfrm>
          <a:prstGeom prst="rect">
            <a:avLst/>
          </a:prstGeom>
        </p:spPr>
        <p:txBody>
          <a:bodyPr spcFirstLastPara="1" wrap="square" lIns="457200" tIns="91425" rIns="457200" bIns="0" anchor="t" anchorCtr="0">
            <a:noAutofit/>
          </a:bodyPr>
          <a:lstStyle/>
          <a:p>
            <a:pPr marL="0" lvl="0" indent="0" algn="ctr" rtl="0">
              <a:lnSpc>
                <a:spcPct val="115000"/>
              </a:lnSpc>
              <a:spcBef>
                <a:spcPts val="0"/>
              </a:spcBef>
              <a:spcAft>
                <a:spcPts val="1200"/>
              </a:spcAft>
              <a:buNone/>
            </a:pPr>
            <a:r>
              <a:rPr lang="en" sz="1600"/>
              <a:t>We’ll demonstrate a SQLi attack with the following scenario: </a:t>
            </a:r>
            <a:endParaRPr sz="2000"/>
          </a:p>
        </p:txBody>
      </p:sp>
      <p:sp>
        <p:nvSpPr>
          <p:cNvPr id="3195" name="Google Shape;3195;p171"/>
          <p:cNvSpPr txBox="1">
            <a:spLocks noGrp="1"/>
          </p:cNvSpPr>
          <p:nvPr>
            <p:ph type="body" idx="3"/>
          </p:nvPr>
        </p:nvSpPr>
        <p:spPr>
          <a:xfrm>
            <a:off x="309400" y="3614550"/>
            <a:ext cx="2972100" cy="1342500"/>
          </a:xfrm>
          <a:prstGeom prst="rect">
            <a:avLst/>
          </a:prstGeom>
        </p:spPr>
        <p:txBody>
          <a:bodyPr spcFirstLastPara="1" wrap="square" lIns="457200" tIns="0" rIns="457200" bIns="914400" anchor="t" anchorCtr="0">
            <a:noAutofit/>
          </a:bodyPr>
          <a:lstStyle/>
          <a:p>
            <a:pPr marL="0" lvl="0" indent="0" algn="l" rtl="0">
              <a:lnSpc>
                <a:spcPct val="115000"/>
              </a:lnSpc>
              <a:spcBef>
                <a:spcPts val="300"/>
              </a:spcBef>
              <a:spcAft>
                <a:spcPts val="1200"/>
              </a:spcAft>
              <a:buNone/>
            </a:pPr>
            <a:r>
              <a:rPr lang="en">
                <a:latin typeface="Arial"/>
                <a:ea typeface="Arial"/>
                <a:cs typeface="Arial"/>
                <a:sym typeface="Arial"/>
              </a:rPr>
              <a:t>A re</a:t>
            </a:r>
            <a:r>
              <a:rPr lang="en"/>
              <a:t>cently fired employee knows of a vulnerability in the company’s back-end database. </a:t>
            </a:r>
            <a:endParaRPr/>
          </a:p>
        </p:txBody>
      </p:sp>
      <p:sp>
        <p:nvSpPr>
          <p:cNvPr id="3196" name="Google Shape;3196;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
        <p:nvSpPr>
          <p:cNvPr id="3197" name="Google Shape;3197;p171"/>
          <p:cNvSpPr/>
          <p:nvPr/>
        </p:nvSpPr>
        <p:spPr>
          <a:xfrm>
            <a:off x="257975" y="608288"/>
            <a:ext cx="8741700" cy="89400"/>
          </a:xfrm>
          <a:prstGeom prst="rect">
            <a:avLst/>
          </a:prstGeom>
          <a:solidFill>
            <a:srgbClr val="F6E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8" name="Google Shape;3198;p171"/>
          <p:cNvPicPr preferRelativeResize="0"/>
          <p:nvPr/>
        </p:nvPicPr>
        <p:blipFill>
          <a:blip r:embed="rId3">
            <a:alphaModFix/>
          </a:blip>
          <a:stretch>
            <a:fillRect/>
          </a:stretch>
        </p:blipFill>
        <p:spPr>
          <a:xfrm>
            <a:off x="1109638" y="1241275"/>
            <a:ext cx="1416075" cy="2289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E7DE"/>
        </a:solidFill>
        <a:effectLst/>
      </p:bgPr>
    </p:bg>
    <p:spTree>
      <p:nvGrpSpPr>
        <p:cNvPr id="1" name="Shape 3202"/>
        <p:cNvGrpSpPr/>
        <p:nvPr/>
      </p:nvGrpSpPr>
      <p:grpSpPr>
        <a:xfrm>
          <a:off x="0" y="0"/>
          <a:ext cx="0" cy="0"/>
          <a:chOff x="0" y="0"/>
          <a:chExt cx="0" cy="0"/>
        </a:xfrm>
      </p:grpSpPr>
      <p:sp>
        <p:nvSpPr>
          <p:cNvPr id="3203" name="Google Shape;3203;p172"/>
          <p:cNvSpPr/>
          <p:nvPr/>
        </p:nvSpPr>
        <p:spPr>
          <a:xfrm>
            <a:off x="560850" y="3530475"/>
            <a:ext cx="2649000" cy="1247100"/>
          </a:xfrm>
          <a:prstGeom prst="rect">
            <a:avLst/>
          </a:prstGeom>
          <a:solidFill>
            <a:srgbClr val="E5C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SQLMap Demo</a:t>
            </a:r>
            <a:endParaRPr/>
          </a:p>
        </p:txBody>
      </p:sp>
      <p:sp>
        <p:nvSpPr>
          <p:cNvPr id="3205" name="Google Shape;3205;p172"/>
          <p:cNvSpPr txBox="1">
            <a:spLocks noGrp="1"/>
          </p:cNvSpPr>
          <p:nvPr>
            <p:ph type="subTitle" idx="1"/>
          </p:nvPr>
        </p:nvSpPr>
        <p:spPr>
          <a:xfrm>
            <a:off x="0" y="608300"/>
            <a:ext cx="9144000" cy="364800"/>
          </a:xfrm>
          <a:prstGeom prst="rect">
            <a:avLst/>
          </a:prstGeom>
        </p:spPr>
        <p:txBody>
          <a:bodyPr spcFirstLastPara="1" wrap="square" lIns="457200" tIns="91425" rIns="457200" bIns="0" anchor="t" anchorCtr="0">
            <a:noAutofit/>
          </a:bodyPr>
          <a:lstStyle/>
          <a:p>
            <a:pPr marL="0" lvl="0" indent="0" algn="ctr" rtl="0">
              <a:lnSpc>
                <a:spcPct val="115000"/>
              </a:lnSpc>
              <a:spcBef>
                <a:spcPts val="0"/>
              </a:spcBef>
              <a:spcAft>
                <a:spcPts val="1200"/>
              </a:spcAft>
              <a:buNone/>
            </a:pPr>
            <a:r>
              <a:rPr lang="en" sz="1600"/>
              <a:t>We’ll demonstrate a SQLi attack with the following scenario: </a:t>
            </a:r>
            <a:endParaRPr sz="2000"/>
          </a:p>
        </p:txBody>
      </p:sp>
      <p:sp>
        <p:nvSpPr>
          <p:cNvPr id="3206" name="Google Shape;3206;p17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
        <p:nvSpPr>
          <p:cNvPr id="3207" name="Google Shape;3207;p172"/>
          <p:cNvSpPr/>
          <p:nvPr/>
        </p:nvSpPr>
        <p:spPr>
          <a:xfrm>
            <a:off x="257975" y="608288"/>
            <a:ext cx="8741700" cy="89400"/>
          </a:xfrm>
          <a:prstGeom prst="rect">
            <a:avLst/>
          </a:prstGeom>
          <a:solidFill>
            <a:srgbClr val="F6E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8" name="Google Shape;3208;p172"/>
          <p:cNvPicPr preferRelativeResize="0"/>
          <p:nvPr/>
        </p:nvPicPr>
        <p:blipFill>
          <a:blip r:embed="rId3">
            <a:alphaModFix/>
          </a:blip>
          <a:stretch>
            <a:fillRect/>
          </a:stretch>
        </p:blipFill>
        <p:spPr>
          <a:xfrm>
            <a:off x="1109638" y="1241275"/>
            <a:ext cx="1416075" cy="2289200"/>
          </a:xfrm>
          <a:prstGeom prst="rect">
            <a:avLst/>
          </a:prstGeom>
          <a:noFill/>
          <a:ln>
            <a:noFill/>
          </a:ln>
        </p:spPr>
      </p:pic>
      <p:sp>
        <p:nvSpPr>
          <p:cNvPr id="3209" name="Google Shape;3209;p172"/>
          <p:cNvSpPr/>
          <p:nvPr/>
        </p:nvSpPr>
        <p:spPr>
          <a:xfrm>
            <a:off x="3304325" y="3530475"/>
            <a:ext cx="2649000" cy="1247100"/>
          </a:xfrm>
          <a:prstGeom prst="rect">
            <a:avLst/>
          </a:prstGeom>
          <a:solidFill>
            <a:srgbClr val="E5C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72"/>
          <p:cNvSpPr txBox="1"/>
          <p:nvPr/>
        </p:nvSpPr>
        <p:spPr>
          <a:xfrm>
            <a:off x="3381575" y="3530475"/>
            <a:ext cx="2494500" cy="93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1200"/>
              </a:spcAft>
              <a:buNone/>
            </a:pPr>
            <a:r>
              <a:rPr lang="en">
                <a:latin typeface="Roboto"/>
                <a:ea typeface="Roboto"/>
                <a:cs typeface="Roboto"/>
                <a:sym typeface="Roboto"/>
              </a:rPr>
              <a:t>They will exploit it and steal usernames and passwords with the intent to sell them on the dark web.</a:t>
            </a:r>
            <a:endParaRPr/>
          </a:p>
        </p:txBody>
      </p:sp>
      <p:pic>
        <p:nvPicPr>
          <p:cNvPr id="3211" name="Google Shape;3211;p172"/>
          <p:cNvPicPr preferRelativeResize="0"/>
          <p:nvPr/>
        </p:nvPicPr>
        <p:blipFill>
          <a:blip r:embed="rId4">
            <a:alphaModFix/>
          </a:blip>
          <a:stretch>
            <a:fillRect/>
          </a:stretch>
        </p:blipFill>
        <p:spPr>
          <a:xfrm>
            <a:off x="3729963" y="1427664"/>
            <a:ext cx="1684086" cy="1916425"/>
          </a:xfrm>
          <a:prstGeom prst="rect">
            <a:avLst/>
          </a:prstGeom>
          <a:noFill/>
          <a:ln>
            <a:noFill/>
          </a:ln>
        </p:spPr>
      </p:pic>
      <p:sp>
        <p:nvSpPr>
          <p:cNvPr id="3212" name="Google Shape;3212;p172"/>
          <p:cNvSpPr txBox="1">
            <a:spLocks noGrp="1"/>
          </p:cNvSpPr>
          <p:nvPr>
            <p:ph type="body" idx="3"/>
          </p:nvPr>
        </p:nvSpPr>
        <p:spPr>
          <a:xfrm>
            <a:off x="309400" y="3614550"/>
            <a:ext cx="2972100" cy="1342500"/>
          </a:xfrm>
          <a:prstGeom prst="rect">
            <a:avLst/>
          </a:prstGeom>
        </p:spPr>
        <p:txBody>
          <a:bodyPr spcFirstLastPara="1" wrap="square" lIns="457200" tIns="0" rIns="457200" bIns="914400" anchor="t" anchorCtr="0">
            <a:noAutofit/>
          </a:bodyPr>
          <a:lstStyle/>
          <a:p>
            <a:pPr marL="0" lvl="0" indent="0" algn="l" rtl="0">
              <a:lnSpc>
                <a:spcPct val="115000"/>
              </a:lnSpc>
              <a:spcBef>
                <a:spcPts val="300"/>
              </a:spcBef>
              <a:spcAft>
                <a:spcPts val="1200"/>
              </a:spcAft>
              <a:buNone/>
            </a:pPr>
            <a:r>
              <a:rPr lang="en">
                <a:latin typeface="Arial"/>
                <a:ea typeface="Arial"/>
                <a:cs typeface="Arial"/>
                <a:sym typeface="Arial"/>
              </a:rPr>
              <a:t>A re</a:t>
            </a:r>
            <a:r>
              <a:rPr lang="en"/>
              <a:t>cently fired employee knows of a vulnerability in the company’s back-end database. </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E7DE"/>
        </a:solidFill>
        <a:effectLst/>
      </p:bgPr>
    </p:bg>
    <p:spTree>
      <p:nvGrpSpPr>
        <p:cNvPr id="1" name="Shape 3216"/>
        <p:cNvGrpSpPr/>
        <p:nvPr/>
      </p:nvGrpSpPr>
      <p:grpSpPr>
        <a:xfrm>
          <a:off x="0" y="0"/>
          <a:ext cx="0" cy="0"/>
          <a:chOff x="0" y="0"/>
          <a:chExt cx="0" cy="0"/>
        </a:xfrm>
      </p:grpSpPr>
      <p:sp>
        <p:nvSpPr>
          <p:cNvPr id="3217" name="Google Shape;3217;p173"/>
          <p:cNvSpPr/>
          <p:nvPr/>
        </p:nvSpPr>
        <p:spPr>
          <a:xfrm>
            <a:off x="560850" y="3530475"/>
            <a:ext cx="2649000" cy="1247100"/>
          </a:xfrm>
          <a:prstGeom prst="rect">
            <a:avLst/>
          </a:prstGeom>
          <a:solidFill>
            <a:srgbClr val="E5C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SQLMap Demo</a:t>
            </a:r>
            <a:endParaRPr/>
          </a:p>
        </p:txBody>
      </p:sp>
      <p:sp>
        <p:nvSpPr>
          <p:cNvPr id="3219" name="Google Shape;3219;p173"/>
          <p:cNvSpPr txBox="1">
            <a:spLocks noGrp="1"/>
          </p:cNvSpPr>
          <p:nvPr>
            <p:ph type="subTitle" idx="1"/>
          </p:nvPr>
        </p:nvSpPr>
        <p:spPr>
          <a:xfrm>
            <a:off x="0" y="608300"/>
            <a:ext cx="9144000" cy="364800"/>
          </a:xfrm>
          <a:prstGeom prst="rect">
            <a:avLst/>
          </a:prstGeom>
        </p:spPr>
        <p:txBody>
          <a:bodyPr spcFirstLastPara="1" wrap="square" lIns="457200" tIns="91425" rIns="457200" bIns="0" anchor="t" anchorCtr="0">
            <a:noAutofit/>
          </a:bodyPr>
          <a:lstStyle/>
          <a:p>
            <a:pPr marL="0" lvl="0" indent="0" algn="ctr" rtl="0">
              <a:lnSpc>
                <a:spcPct val="115000"/>
              </a:lnSpc>
              <a:spcBef>
                <a:spcPts val="0"/>
              </a:spcBef>
              <a:spcAft>
                <a:spcPts val="1200"/>
              </a:spcAft>
              <a:buNone/>
            </a:pPr>
            <a:r>
              <a:rPr lang="en" sz="1600"/>
              <a:t>We’ll demonstrate a SQLi attack with the following scenario: </a:t>
            </a:r>
            <a:endParaRPr sz="2000"/>
          </a:p>
        </p:txBody>
      </p:sp>
      <p:sp>
        <p:nvSpPr>
          <p:cNvPr id="3220" name="Google Shape;3220;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
        <p:nvSpPr>
          <p:cNvPr id="3221" name="Google Shape;3221;p173"/>
          <p:cNvSpPr/>
          <p:nvPr/>
        </p:nvSpPr>
        <p:spPr>
          <a:xfrm>
            <a:off x="257975" y="608288"/>
            <a:ext cx="8741700" cy="89400"/>
          </a:xfrm>
          <a:prstGeom prst="rect">
            <a:avLst/>
          </a:prstGeom>
          <a:solidFill>
            <a:srgbClr val="F6E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22" name="Google Shape;3222;p173"/>
          <p:cNvPicPr preferRelativeResize="0"/>
          <p:nvPr/>
        </p:nvPicPr>
        <p:blipFill>
          <a:blip r:embed="rId3">
            <a:alphaModFix/>
          </a:blip>
          <a:stretch>
            <a:fillRect/>
          </a:stretch>
        </p:blipFill>
        <p:spPr>
          <a:xfrm>
            <a:off x="1109638" y="1241275"/>
            <a:ext cx="1416075" cy="2289200"/>
          </a:xfrm>
          <a:prstGeom prst="rect">
            <a:avLst/>
          </a:prstGeom>
          <a:noFill/>
          <a:ln>
            <a:noFill/>
          </a:ln>
        </p:spPr>
      </p:pic>
      <p:sp>
        <p:nvSpPr>
          <p:cNvPr id="3223" name="Google Shape;3223;p173"/>
          <p:cNvSpPr/>
          <p:nvPr/>
        </p:nvSpPr>
        <p:spPr>
          <a:xfrm>
            <a:off x="3304325" y="3530475"/>
            <a:ext cx="2649000" cy="1247100"/>
          </a:xfrm>
          <a:prstGeom prst="rect">
            <a:avLst/>
          </a:prstGeom>
          <a:solidFill>
            <a:srgbClr val="E5C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24" name="Google Shape;3224;p173"/>
          <p:cNvPicPr preferRelativeResize="0"/>
          <p:nvPr/>
        </p:nvPicPr>
        <p:blipFill>
          <a:blip r:embed="rId4">
            <a:alphaModFix/>
          </a:blip>
          <a:stretch>
            <a:fillRect/>
          </a:stretch>
        </p:blipFill>
        <p:spPr>
          <a:xfrm>
            <a:off x="3729963" y="1427664"/>
            <a:ext cx="1684086" cy="1916425"/>
          </a:xfrm>
          <a:prstGeom prst="rect">
            <a:avLst/>
          </a:prstGeom>
          <a:noFill/>
          <a:ln>
            <a:noFill/>
          </a:ln>
        </p:spPr>
      </p:pic>
      <p:sp>
        <p:nvSpPr>
          <p:cNvPr id="3225" name="Google Shape;3225;p173"/>
          <p:cNvSpPr/>
          <p:nvPr/>
        </p:nvSpPr>
        <p:spPr>
          <a:xfrm>
            <a:off x="6047800" y="3530475"/>
            <a:ext cx="2649000" cy="1247100"/>
          </a:xfrm>
          <a:prstGeom prst="rect">
            <a:avLst/>
          </a:prstGeom>
          <a:solidFill>
            <a:srgbClr val="E5C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73"/>
          <p:cNvSpPr txBox="1"/>
          <p:nvPr/>
        </p:nvSpPr>
        <p:spPr>
          <a:xfrm>
            <a:off x="6159275" y="3530475"/>
            <a:ext cx="2605200" cy="110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1200"/>
              </a:spcAft>
              <a:buNone/>
            </a:pPr>
            <a:r>
              <a:rPr lang="en">
                <a:latin typeface="Roboto"/>
                <a:ea typeface="Roboto"/>
                <a:cs typeface="Roboto"/>
                <a:sym typeface="Roboto"/>
              </a:rPr>
              <a:t>They will use SQLMap to enumerate usernames and passwords, then dump them for extraction.</a:t>
            </a:r>
            <a:endParaRPr>
              <a:latin typeface="Roboto"/>
              <a:ea typeface="Roboto"/>
              <a:cs typeface="Roboto"/>
              <a:sym typeface="Roboto"/>
            </a:endParaRPr>
          </a:p>
        </p:txBody>
      </p:sp>
      <p:pic>
        <p:nvPicPr>
          <p:cNvPr id="3227" name="Google Shape;3227;p173"/>
          <p:cNvPicPr preferRelativeResize="0"/>
          <p:nvPr/>
        </p:nvPicPr>
        <p:blipFill>
          <a:blip r:embed="rId5">
            <a:alphaModFix/>
          </a:blip>
          <a:stretch>
            <a:fillRect/>
          </a:stretch>
        </p:blipFill>
        <p:spPr>
          <a:xfrm>
            <a:off x="6226075" y="1382714"/>
            <a:ext cx="2292425" cy="2006350"/>
          </a:xfrm>
          <a:prstGeom prst="rect">
            <a:avLst/>
          </a:prstGeom>
          <a:noFill/>
          <a:ln>
            <a:noFill/>
          </a:ln>
        </p:spPr>
      </p:pic>
      <p:sp>
        <p:nvSpPr>
          <p:cNvPr id="3228" name="Google Shape;3228;p173"/>
          <p:cNvSpPr txBox="1"/>
          <p:nvPr/>
        </p:nvSpPr>
        <p:spPr>
          <a:xfrm>
            <a:off x="3381575" y="3530475"/>
            <a:ext cx="2494500" cy="938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1200"/>
              </a:spcAft>
              <a:buNone/>
            </a:pPr>
            <a:r>
              <a:rPr lang="en">
                <a:latin typeface="Roboto"/>
                <a:ea typeface="Roboto"/>
                <a:cs typeface="Roboto"/>
                <a:sym typeface="Roboto"/>
              </a:rPr>
              <a:t>They will exploit it and steal usernames and passwords with the intent to sell them on the dark web.</a:t>
            </a:r>
            <a:endParaRPr/>
          </a:p>
        </p:txBody>
      </p:sp>
      <p:sp>
        <p:nvSpPr>
          <p:cNvPr id="3229" name="Google Shape;3229;p173"/>
          <p:cNvSpPr txBox="1">
            <a:spLocks noGrp="1"/>
          </p:cNvSpPr>
          <p:nvPr>
            <p:ph type="body" idx="3"/>
          </p:nvPr>
        </p:nvSpPr>
        <p:spPr>
          <a:xfrm>
            <a:off x="309400" y="3614550"/>
            <a:ext cx="2972100" cy="1342500"/>
          </a:xfrm>
          <a:prstGeom prst="rect">
            <a:avLst/>
          </a:prstGeom>
        </p:spPr>
        <p:txBody>
          <a:bodyPr spcFirstLastPara="1" wrap="square" lIns="457200" tIns="0" rIns="457200" bIns="914400" anchor="t" anchorCtr="0">
            <a:noAutofit/>
          </a:bodyPr>
          <a:lstStyle/>
          <a:p>
            <a:pPr marL="0" lvl="0" indent="0" algn="l" rtl="0">
              <a:lnSpc>
                <a:spcPct val="115000"/>
              </a:lnSpc>
              <a:spcBef>
                <a:spcPts val="300"/>
              </a:spcBef>
              <a:spcAft>
                <a:spcPts val="1200"/>
              </a:spcAft>
              <a:buNone/>
            </a:pPr>
            <a:r>
              <a:rPr lang="en">
                <a:latin typeface="Arial"/>
                <a:ea typeface="Arial"/>
                <a:cs typeface="Arial"/>
                <a:sym typeface="Arial"/>
              </a:rPr>
              <a:t>A re</a:t>
            </a:r>
            <a:r>
              <a:rPr lang="en"/>
              <a:t>cently fired employee knows of a vulnerability in the company’s back-end database. </a:t>
            </a:r>
            <a:endParaRPr>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3"/>
        <p:cNvGrpSpPr/>
        <p:nvPr/>
      </p:nvGrpSpPr>
      <p:grpSpPr>
        <a:xfrm>
          <a:off x="0" y="0"/>
          <a:ext cx="0" cy="0"/>
          <a:chOff x="0" y="0"/>
          <a:chExt cx="0" cy="0"/>
        </a:xfrm>
      </p:grpSpPr>
      <p:sp>
        <p:nvSpPr>
          <p:cNvPr id="3234" name="Google Shape;3234;p17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SQLi</a:t>
            </a:r>
            <a:endParaRPr/>
          </a:p>
        </p:txBody>
      </p:sp>
      <p:sp>
        <p:nvSpPr>
          <p:cNvPr id="3235" name="Google Shape;3235;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39"/>
        <p:cNvGrpSpPr/>
        <p:nvPr/>
      </p:nvGrpSpPr>
      <p:grpSpPr>
        <a:xfrm>
          <a:off x="0" y="0"/>
          <a:ext cx="0" cy="0"/>
          <a:chOff x="0" y="0"/>
          <a:chExt cx="0" cy="0"/>
        </a:xfrm>
      </p:grpSpPr>
      <p:grpSp>
        <p:nvGrpSpPr>
          <p:cNvPr id="3240" name="Google Shape;3240;p175"/>
          <p:cNvGrpSpPr/>
          <p:nvPr/>
        </p:nvGrpSpPr>
        <p:grpSpPr>
          <a:xfrm>
            <a:off x="457181" y="964103"/>
            <a:ext cx="533372" cy="533480"/>
            <a:chOff x="457200" y="1378813"/>
            <a:chExt cx="695400" cy="695450"/>
          </a:xfrm>
        </p:grpSpPr>
        <p:sp>
          <p:nvSpPr>
            <p:cNvPr id="3241" name="Google Shape;3241;p175"/>
            <p:cNvSpPr/>
            <p:nvPr/>
          </p:nvSpPr>
          <p:spPr>
            <a:xfrm>
              <a:off x="457200" y="1378813"/>
              <a:ext cx="695400" cy="621300"/>
            </a:xfrm>
            <a:prstGeom prst="roundRect">
              <a:avLst>
                <a:gd name="adj" fmla="val 16667"/>
              </a:avLst>
            </a:prstGeom>
            <a:solidFill>
              <a:srgbClr val="45818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3242" name="Google Shape;3242;p175"/>
            <p:cNvSpPr/>
            <p:nvPr/>
          </p:nvSpPr>
          <p:spPr>
            <a:xfrm rot="10800000">
              <a:off x="634726" y="1885638"/>
              <a:ext cx="340325" cy="188625"/>
            </a:xfrm>
            <a:prstGeom prst="flowChartExtra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243" name="Google Shape;3243;p175"/>
          <p:cNvSpPr/>
          <p:nvPr/>
        </p:nvSpPr>
        <p:spPr>
          <a:xfrm flipH="1">
            <a:off x="724275" y="1556775"/>
            <a:ext cx="2428500" cy="3106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4" name="Google Shape;3244;p175"/>
          <p:cNvGrpSpPr/>
          <p:nvPr/>
        </p:nvGrpSpPr>
        <p:grpSpPr>
          <a:xfrm>
            <a:off x="3305156" y="964103"/>
            <a:ext cx="533372" cy="533480"/>
            <a:chOff x="457200" y="1378813"/>
            <a:chExt cx="695400" cy="695450"/>
          </a:xfrm>
        </p:grpSpPr>
        <p:sp>
          <p:nvSpPr>
            <p:cNvPr id="3245" name="Google Shape;3245;p175"/>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246" name="Google Shape;3246;p175"/>
            <p:cNvSpPr/>
            <p:nvPr/>
          </p:nvSpPr>
          <p:spPr>
            <a:xfrm rot="10800000">
              <a:off x="634726" y="1885638"/>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247" name="Google Shape;3247;p175"/>
          <p:cNvSpPr/>
          <p:nvPr/>
        </p:nvSpPr>
        <p:spPr>
          <a:xfrm flipH="1">
            <a:off x="3572250" y="1556775"/>
            <a:ext cx="2428500" cy="3106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8" name="Google Shape;3248;p175"/>
          <p:cNvGrpSpPr/>
          <p:nvPr/>
        </p:nvGrpSpPr>
        <p:grpSpPr>
          <a:xfrm>
            <a:off x="6134081" y="964853"/>
            <a:ext cx="533372" cy="533480"/>
            <a:chOff x="457200" y="1378813"/>
            <a:chExt cx="695400" cy="695450"/>
          </a:xfrm>
        </p:grpSpPr>
        <p:sp>
          <p:nvSpPr>
            <p:cNvPr id="3249" name="Google Shape;3249;p175"/>
            <p:cNvSpPr/>
            <p:nvPr/>
          </p:nvSpPr>
          <p:spPr>
            <a:xfrm>
              <a:off x="457200" y="1378813"/>
              <a:ext cx="695400" cy="621300"/>
            </a:xfrm>
            <a:prstGeom prst="roundRect">
              <a:avLst>
                <a:gd name="adj" fmla="val 16667"/>
              </a:avLst>
            </a:prstGeom>
            <a:solidFill>
              <a:srgbClr val="0C34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250" name="Google Shape;3250;p175"/>
            <p:cNvSpPr/>
            <p:nvPr/>
          </p:nvSpPr>
          <p:spPr>
            <a:xfrm rot="10800000">
              <a:off x="634726" y="1885638"/>
              <a:ext cx="340325" cy="188625"/>
            </a:xfrm>
            <a:prstGeom prst="flowChartExtract">
              <a:avLst/>
            </a:pr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251" name="Google Shape;3251;p175"/>
          <p:cNvSpPr/>
          <p:nvPr/>
        </p:nvSpPr>
        <p:spPr>
          <a:xfrm flipH="1">
            <a:off x="6401175" y="1557525"/>
            <a:ext cx="2428500" cy="3106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SQLMap Demo Takeaways</a:t>
            </a:r>
            <a:endParaRPr/>
          </a:p>
        </p:txBody>
      </p:sp>
      <p:sp>
        <p:nvSpPr>
          <p:cNvPr id="3253" name="Google Shape;3253;p175"/>
          <p:cNvSpPr txBox="1">
            <a:spLocks noGrp="1"/>
          </p:cNvSpPr>
          <p:nvPr>
            <p:ph type="subTitle" idx="1"/>
          </p:nvPr>
        </p:nvSpPr>
        <p:spPr>
          <a:xfrm>
            <a:off x="766325" y="1709925"/>
            <a:ext cx="2192400" cy="22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latin typeface="Roboto"/>
                <a:ea typeface="Roboto"/>
                <a:cs typeface="Roboto"/>
                <a:sym typeface="Roboto"/>
              </a:rPr>
              <a:t>Back-end database systems are valuable sources of information for hackers.</a:t>
            </a:r>
            <a:endParaRPr sz="1300">
              <a:latin typeface="Roboto"/>
              <a:ea typeface="Roboto"/>
              <a:cs typeface="Roboto"/>
              <a:sym typeface="Roboto"/>
            </a:endParaRPr>
          </a:p>
        </p:txBody>
      </p:sp>
      <p:sp>
        <p:nvSpPr>
          <p:cNvPr id="3254" name="Google Shape;3254;p175"/>
          <p:cNvSpPr txBox="1">
            <a:spLocks noGrp="1"/>
          </p:cNvSpPr>
          <p:nvPr>
            <p:ph type="subTitle" idx="2"/>
          </p:nvPr>
        </p:nvSpPr>
        <p:spPr>
          <a:xfrm>
            <a:off x="3600750" y="1709925"/>
            <a:ext cx="2192400" cy="248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latin typeface="Roboto"/>
                <a:ea typeface="Roboto"/>
                <a:cs typeface="Roboto"/>
                <a:sym typeface="Roboto"/>
              </a:rPr>
              <a:t>Complacency can cause significant harm. Remember that just because back-end databases are deep in web server architecture and protected by firewalls doesn't mean they’re safe.</a:t>
            </a:r>
            <a:endParaRPr sz="1300">
              <a:latin typeface="Roboto"/>
              <a:ea typeface="Roboto"/>
              <a:cs typeface="Roboto"/>
              <a:sym typeface="Roboto"/>
            </a:endParaRPr>
          </a:p>
        </p:txBody>
      </p:sp>
      <p:sp>
        <p:nvSpPr>
          <p:cNvPr id="3255" name="Google Shape;3255;p175"/>
          <p:cNvSpPr txBox="1">
            <a:spLocks noGrp="1"/>
          </p:cNvSpPr>
          <p:nvPr>
            <p:ph type="subTitle" idx="3"/>
          </p:nvPr>
        </p:nvSpPr>
        <p:spPr>
          <a:xfrm>
            <a:off x="6420225" y="1709925"/>
            <a:ext cx="2371500" cy="280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latin typeface="Roboto"/>
                <a:ea typeface="Roboto"/>
                <a:cs typeface="Roboto"/>
                <a:sym typeface="Roboto"/>
              </a:rPr>
              <a:t>As proven in this demonstration, the URL can be manipulated in various ways to circumvent layered defense mechanisms contained within web infrastructure. This is accomplished by exploiting existing trust-based systems that face the public, such as HTTP port 80 and the URL.</a:t>
            </a:r>
            <a:endParaRPr sz="13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260" name="Google Shape;3260;p17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3261" name="Google Shape;3261;p17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Mapping the Database</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use SQLMap to </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latin typeface="Roboto Light"/>
                <a:ea typeface="Roboto Light"/>
                <a:cs typeface="Roboto Light"/>
                <a:sym typeface="Roboto Light"/>
              </a:rPr>
              <a:t>expose a vulnerable back-end server. </a:t>
            </a:r>
            <a:endParaRPr sz="2000">
              <a:latin typeface="Roboto Light"/>
              <a:ea typeface="Roboto Light"/>
              <a:cs typeface="Roboto Light"/>
              <a:sym typeface="Roboto Light"/>
            </a:endParaRPr>
          </a:p>
        </p:txBody>
      </p:sp>
      <p:sp>
        <p:nvSpPr>
          <p:cNvPr id="3262" name="Google Shape;3262;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54"/>
        <p:cNvGrpSpPr/>
        <p:nvPr/>
      </p:nvGrpSpPr>
      <p:grpSpPr>
        <a:xfrm>
          <a:off x="0" y="0"/>
          <a:ext cx="0" cy="0"/>
          <a:chOff x="0" y="0"/>
          <a:chExt cx="0" cy="0"/>
        </a:xfrm>
      </p:grpSpPr>
      <p:sp>
        <p:nvSpPr>
          <p:cNvPr id="3055" name="Google Shape;3055;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3056" name="Google Shape;3056;p1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 </a:t>
            </a:r>
            <a:endParaRPr/>
          </a:p>
        </p:txBody>
      </p:sp>
      <p:sp>
        <p:nvSpPr>
          <p:cNvPr id="3057" name="Google Shape;3057;p159"/>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SQLMap to execute SQLi attacks.</a:t>
            </a:r>
            <a:endParaRPr/>
          </a:p>
        </p:txBody>
      </p:sp>
      <p:sp>
        <p:nvSpPr>
          <p:cNvPr id="3058" name="Google Shape;3058;p159"/>
          <p:cNvSpPr txBox="1">
            <a:spLocks noGrp="1"/>
          </p:cNvSpPr>
          <p:nvPr>
            <p:ph type="subTitle" idx="4"/>
          </p:nvPr>
        </p:nvSpPr>
        <p:spPr>
          <a:xfrm>
            <a:off x="-12225" y="2233550"/>
            <a:ext cx="9387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Execute a BeEF hook to perform various client-side attacks against the victim’s web browser. </a:t>
            </a:r>
            <a:endParaRPr/>
          </a:p>
        </p:txBody>
      </p:sp>
      <p:sp>
        <p:nvSpPr>
          <p:cNvPr id="3059" name="Google Shape;3059;p159"/>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Perform a command injection on a Windows machine to dump and exfiltrate hashed passwords. </a:t>
            </a:r>
            <a:endParaRPr/>
          </a:p>
        </p:txBody>
      </p:sp>
      <p:sp>
        <p:nvSpPr>
          <p:cNvPr id="3060" name="Google Shape;3060;p159"/>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Provide mitigation strategies for all executed attacks. </a:t>
            </a:r>
            <a:endParaRPr/>
          </a:p>
        </p:txBody>
      </p:sp>
      <p:sp>
        <p:nvSpPr>
          <p:cNvPr id="3061" name="Google Shape;3061;p1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71"/>
        <p:cNvGrpSpPr/>
        <p:nvPr/>
      </p:nvGrpSpPr>
      <p:grpSpPr>
        <a:xfrm>
          <a:off x="0" y="0"/>
          <a:ext cx="0" cy="0"/>
          <a:chOff x="0" y="0"/>
          <a:chExt cx="0" cy="0"/>
        </a:xfrm>
      </p:grpSpPr>
      <p:sp>
        <p:nvSpPr>
          <p:cNvPr id="3272" name="Google Shape;3272;p17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Browser Exploitation Framework</a:t>
            </a:r>
            <a:endParaRPr/>
          </a:p>
          <a:p>
            <a:pPr marL="0" lvl="0" indent="0" algn="ctr" rtl="0">
              <a:spcBef>
                <a:spcPts val="0"/>
              </a:spcBef>
              <a:spcAft>
                <a:spcPts val="0"/>
              </a:spcAft>
              <a:buNone/>
            </a:pPr>
            <a:r>
              <a:rPr lang="en"/>
              <a:t>(BeEF)</a:t>
            </a:r>
            <a:endParaRPr/>
          </a:p>
        </p:txBody>
      </p:sp>
      <p:sp>
        <p:nvSpPr>
          <p:cNvPr id="3273" name="Google Shape;3273;p1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2F3FC"/>
        </a:solidFill>
        <a:effectLst/>
      </p:bgPr>
    </p:bg>
    <p:spTree>
      <p:nvGrpSpPr>
        <p:cNvPr id="1" name="Shape 3277"/>
        <p:cNvGrpSpPr/>
        <p:nvPr/>
      </p:nvGrpSpPr>
      <p:grpSpPr>
        <a:xfrm>
          <a:off x="0" y="0"/>
          <a:ext cx="0" cy="0"/>
          <a:chOff x="0" y="0"/>
          <a:chExt cx="0" cy="0"/>
        </a:xfrm>
      </p:grpSpPr>
      <p:cxnSp>
        <p:nvCxnSpPr>
          <p:cNvPr id="3278" name="Google Shape;3278;p179"/>
          <p:cNvCxnSpPr>
            <a:stCxn id="3279" idx="3"/>
            <a:endCxn id="3280" idx="1"/>
          </p:cNvCxnSpPr>
          <p:nvPr/>
        </p:nvCxnSpPr>
        <p:spPr>
          <a:xfrm rot="10800000" flipH="1">
            <a:off x="4547261" y="1483313"/>
            <a:ext cx="1530300" cy="1368900"/>
          </a:xfrm>
          <a:prstGeom prst="straightConnector1">
            <a:avLst/>
          </a:prstGeom>
          <a:noFill/>
          <a:ln w="19050" cap="flat" cmpd="sng">
            <a:solidFill>
              <a:srgbClr val="000000"/>
            </a:solidFill>
            <a:prstDash val="solid"/>
            <a:round/>
            <a:headEnd type="none" w="med" len="med"/>
            <a:tailEnd type="none" w="med" len="med"/>
          </a:ln>
        </p:spPr>
      </p:cxnSp>
      <p:cxnSp>
        <p:nvCxnSpPr>
          <p:cNvPr id="3281" name="Google Shape;3281;p179"/>
          <p:cNvCxnSpPr>
            <a:endCxn id="3282" idx="1"/>
          </p:cNvCxnSpPr>
          <p:nvPr/>
        </p:nvCxnSpPr>
        <p:spPr>
          <a:xfrm rot="10800000" flipH="1">
            <a:off x="4554961" y="2407345"/>
            <a:ext cx="1522200" cy="444900"/>
          </a:xfrm>
          <a:prstGeom prst="straightConnector1">
            <a:avLst/>
          </a:prstGeom>
          <a:noFill/>
          <a:ln w="19050" cap="flat" cmpd="sng">
            <a:solidFill>
              <a:srgbClr val="000000"/>
            </a:solidFill>
            <a:prstDash val="solid"/>
            <a:round/>
            <a:headEnd type="none" w="med" len="med"/>
            <a:tailEnd type="none" w="med" len="med"/>
          </a:ln>
        </p:spPr>
      </p:cxnSp>
      <p:cxnSp>
        <p:nvCxnSpPr>
          <p:cNvPr id="3283" name="Google Shape;3283;p179"/>
          <p:cNvCxnSpPr>
            <a:stCxn id="3279" idx="3"/>
            <a:endCxn id="3284" idx="1"/>
          </p:cNvCxnSpPr>
          <p:nvPr/>
        </p:nvCxnSpPr>
        <p:spPr>
          <a:xfrm>
            <a:off x="4547310" y="2852437"/>
            <a:ext cx="1567800" cy="498300"/>
          </a:xfrm>
          <a:prstGeom prst="straightConnector1">
            <a:avLst/>
          </a:prstGeom>
          <a:noFill/>
          <a:ln w="19050" cap="flat" cmpd="sng">
            <a:solidFill>
              <a:srgbClr val="000000"/>
            </a:solidFill>
            <a:prstDash val="solid"/>
            <a:round/>
            <a:headEnd type="none" w="med" len="med"/>
            <a:tailEnd type="none" w="med" len="med"/>
          </a:ln>
        </p:spPr>
      </p:cxnSp>
      <p:cxnSp>
        <p:nvCxnSpPr>
          <p:cNvPr id="3285" name="Google Shape;3285;p179"/>
          <p:cNvCxnSpPr>
            <a:stCxn id="3279" idx="3"/>
            <a:endCxn id="3286" idx="1"/>
          </p:cNvCxnSpPr>
          <p:nvPr/>
        </p:nvCxnSpPr>
        <p:spPr>
          <a:xfrm>
            <a:off x="4547261" y="2852245"/>
            <a:ext cx="1530300" cy="1539600"/>
          </a:xfrm>
          <a:prstGeom prst="straightConnector1">
            <a:avLst/>
          </a:prstGeom>
          <a:noFill/>
          <a:ln w="19050" cap="flat" cmpd="sng">
            <a:solidFill>
              <a:srgbClr val="000000"/>
            </a:solidFill>
            <a:prstDash val="solid"/>
            <a:round/>
            <a:headEnd type="none" w="med" len="med"/>
            <a:tailEnd type="none" w="med" len="med"/>
          </a:ln>
        </p:spPr>
      </p:cxnSp>
      <p:cxnSp>
        <p:nvCxnSpPr>
          <p:cNvPr id="3287" name="Google Shape;3287;p179"/>
          <p:cNvCxnSpPr>
            <a:stCxn id="3288" idx="3"/>
            <a:endCxn id="3279" idx="1"/>
          </p:cNvCxnSpPr>
          <p:nvPr/>
        </p:nvCxnSpPr>
        <p:spPr>
          <a:xfrm>
            <a:off x="2215115" y="2852253"/>
            <a:ext cx="1291800" cy="0"/>
          </a:xfrm>
          <a:prstGeom prst="straightConnector1">
            <a:avLst/>
          </a:prstGeom>
          <a:noFill/>
          <a:ln w="19050" cap="flat" cmpd="sng">
            <a:solidFill>
              <a:srgbClr val="000000"/>
            </a:solidFill>
            <a:prstDash val="solid"/>
            <a:round/>
            <a:headEnd type="none" w="med" len="med"/>
            <a:tailEnd type="triangle" w="med" len="med"/>
          </a:ln>
        </p:spPr>
      </p:cxnSp>
      <p:sp>
        <p:nvSpPr>
          <p:cNvPr id="3289" name="Google Shape;3289;p17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pic>
        <p:nvPicPr>
          <p:cNvPr id="3290" name="Google Shape;3290;p179"/>
          <p:cNvPicPr preferRelativeResize="0"/>
          <p:nvPr/>
        </p:nvPicPr>
        <p:blipFill>
          <a:blip r:embed="rId3">
            <a:alphaModFix/>
          </a:blip>
          <a:stretch>
            <a:fillRect/>
          </a:stretch>
        </p:blipFill>
        <p:spPr>
          <a:xfrm>
            <a:off x="3585347" y="2127234"/>
            <a:ext cx="1162150" cy="1175844"/>
          </a:xfrm>
          <a:prstGeom prst="rect">
            <a:avLst/>
          </a:prstGeom>
          <a:noFill/>
          <a:ln>
            <a:noFill/>
          </a:ln>
        </p:spPr>
      </p:pic>
      <p:sp>
        <p:nvSpPr>
          <p:cNvPr id="3291" name="Google Shape;3291;p179"/>
          <p:cNvSpPr txBox="1">
            <a:spLocks noGrp="1"/>
          </p:cNvSpPr>
          <p:nvPr>
            <p:ph type="title"/>
          </p:nvPr>
        </p:nvSpPr>
        <p:spPr>
          <a:xfrm>
            <a:off x="-12300" y="0"/>
            <a:ext cx="6976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Browser Exploitation Framework</a:t>
            </a:r>
            <a:endParaRPr/>
          </a:p>
        </p:txBody>
      </p:sp>
      <p:sp>
        <p:nvSpPr>
          <p:cNvPr id="3292" name="Google Shape;3292;p179"/>
          <p:cNvSpPr txBox="1">
            <a:spLocks noGrp="1"/>
          </p:cNvSpPr>
          <p:nvPr>
            <p:ph type="subTitle" idx="1"/>
          </p:nvPr>
        </p:nvSpPr>
        <p:spPr>
          <a:xfrm>
            <a:off x="0" y="675975"/>
            <a:ext cx="5606700" cy="182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 Browser Exploitation Framework (BeEF) is a practical client-side attack tool that exploits vulnerabilities of web browsers to assess the security posture of a target. </a:t>
            </a:r>
            <a:endParaRPr/>
          </a:p>
          <a:p>
            <a:pPr marL="0" lvl="0" indent="0" algn="l" rtl="0">
              <a:spcBef>
                <a:spcPts val="0"/>
              </a:spcBef>
              <a:spcAft>
                <a:spcPts val="0"/>
              </a:spcAft>
              <a:buNone/>
            </a:pPr>
            <a:endParaRPr/>
          </a:p>
        </p:txBody>
      </p:sp>
      <p:sp>
        <p:nvSpPr>
          <p:cNvPr id="3293" name="Google Shape;3293;p1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294" name="Google Shape;3294;p179"/>
          <p:cNvPicPr preferRelativeResize="0"/>
          <p:nvPr/>
        </p:nvPicPr>
        <p:blipFill>
          <a:blip r:embed="rId4">
            <a:alphaModFix/>
          </a:blip>
          <a:stretch>
            <a:fillRect/>
          </a:stretch>
        </p:blipFill>
        <p:spPr>
          <a:xfrm>
            <a:off x="607100" y="2264325"/>
            <a:ext cx="1796207" cy="1175851"/>
          </a:xfrm>
          <a:prstGeom prst="rect">
            <a:avLst/>
          </a:prstGeom>
          <a:noFill/>
          <a:ln>
            <a:noFill/>
          </a:ln>
          <a:effectLst>
            <a:outerShdw blurRad="57150" dist="19050" dir="5400000" algn="bl" rotWithShape="0">
              <a:srgbClr val="000000">
                <a:alpha val="50000"/>
              </a:srgbClr>
            </a:outerShdw>
          </a:effectLst>
        </p:spPr>
      </p:pic>
      <p:sp>
        <p:nvSpPr>
          <p:cNvPr id="3295" name="Google Shape;3295;p179"/>
          <p:cNvSpPr/>
          <p:nvPr/>
        </p:nvSpPr>
        <p:spPr>
          <a:xfrm>
            <a:off x="846600" y="2380075"/>
            <a:ext cx="1368600" cy="867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500" b="1">
                <a:solidFill>
                  <a:srgbClr val="FF0000"/>
                </a:solidFill>
                <a:latin typeface="Roboto"/>
                <a:ea typeface="Roboto"/>
                <a:cs typeface="Roboto"/>
                <a:sym typeface="Roboto"/>
              </a:rPr>
              <a:t>X</a:t>
            </a:r>
            <a:endParaRPr sz="5500" b="1">
              <a:solidFill>
                <a:srgbClr val="FF0000"/>
              </a:solidFill>
              <a:latin typeface="Roboto"/>
              <a:ea typeface="Roboto"/>
              <a:cs typeface="Roboto"/>
              <a:sym typeface="Roboto"/>
            </a:endParaRPr>
          </a:p>
        </p:txBody>
      </p:sp>
      <p:grpSp>
        <p:nvGrpSpPr>
          <p:cNvPr id="3296" name="Google Shape;3296;p179"/>
          <p:cNvGrpSpPr/>
          <p:nvPr/>
        </p:nvGrpSpPr>
        <p:grpSpPr>
          <a:xfrm>
            <a:off x="5974487" y="1112938"/>
            <a:ext cx="3017938" cy="740149"/>
            <a:chOff x="5974487" y="960538"/>
            <a:chExt cx="3017938" cy="740149"/>
          </a:xfrm>
        </p:grpSpPr>
        <p:sp>
          <p:nvSpPr>
            <p:cNvPr id="3297" name="Google Shape;3297;p179"/>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298" name="Google Shape;3298;p179"/>
            <p:cNvGrpSpPr/>
            <p:nvPr/>
          </p:nvGrpSpPr>
          <p:grpSpPr>
            <a:xfrm>
              <a:off x="5974487" y="960538"/>
              <a:ext cx="1130636" cy="740149"/>
              <a:chOff x="7959600" y="743175"/>
              <a:chExt cx="1130636" cy="740149"/>
            </a:xfrm>
          </p:grpSpPr>
          <p:pic>
            <p:nvPicPr>
              <p:cNvPr id="3299" name="Google Shape;3299;p179"/>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300" name="Google Shape;3300;p179"/>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grpSp>
        <p:nvGrpSpPr>
          <p:cNvPr id="3301" name="Google Shape;3301;p179"/>
          <p:cNvGrpSpPr/>
          <p:nvPr/>
        </p:nvGrpSpPr>
        <p:grpSpPr>
          <a:xfrm>
            <a:off x="5974487" y="2026300"/>
            <a:ext cx="3017938" cy="740149"/>
            <a:chOff x="5974487" y="960538"/>
            <a:chExt cx="3017938" cy="740149"/>
          </a:xfrm>
        </p:grpSpPr>
        <p:sp>
          <p:nvSpPr>
            <p:cNvPr id="3302" name="Google Shape;3302;p179"/>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303" name="Google Shape;3303;p179"/>
            <p:cNvGrpSpPr/>
            <p:nvPr/>
          </p:nvGrpSpPr>
          <p:grpSpPr>
            <a:xfrm>
              <a:off x="5974487" y="960538"/>
              <a:ext cx="1130636" cy="740149"/>
              <a:chOff x="7959600" y="743175"/>
              <a:chExt cx="1130636" cy="740149"/>
            </a:xfrm>
          </p:grpSpPr>
          <p:pic>
            <p:nvPicPr>
              <p:cNvPr id="3304" name="Google Shape;3304;p179"/>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305" name="Google Shape;3305;p179"/>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grpSp>
        <p:nvGrpSpPr>
          <p:cNvPr id="3306" name="Google Shape;3306;p179"/>
          <p:cNvGrpSpPr/>
          <p:nvPr/>
        </p:nvGrpSpPr>
        <p:grpSpPr>
          <a:xfrm>
            <a:off x="5974487" y="2938588"/>
            <a:ext cx="3017938" cy="740149"/>
            <a:chOff x="5974487" y="960538"/>
            <a:chExt cx="3017938" cy="740149"/>
          </a:xfrm>
        </p:grpSpPr>
        <p:sp>
          <p:nvSpPr>
            <p:cNvPr id="3307" name="Google Shape;3307;p179"/>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308" name="Google Shape;3308;p179"/>
            <p:cNvGrpSpPr/>
            <p:nvPr/>
          </p:nvGrpSpPr>
          <p:grpSpPr>
            <a:xfrm>
              <a:off x="5974487" y="960538"/>
              <a:ext cx="1130636" cy="740149"/>
              <a:chOff x="7959600" y="743175"/>
              <a:chExt cx="1130636" cy="740149"/>
            </a:xfrm>
          </p:grpSpPr>
          <p:pic>
            <p:nvPicPr>
              <p:cNvPr id="3309" name="Google Shape;3309;p179"/>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310" name="Google Shape;3310;p179"/>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grpSp>
        <p:nvGrpSpPr>
          <p:cNvPr id="3311" name="Google Shape;3311;p179"/>
          <p:cNvGrpSpPr/>
          <p:nvPr/>
        </p:nvGrpSpPr>
        <p:grpSpPr>
          <a:xfrm>
            <a:off x="5974487" y="3936288"/>
            <a:ext cx="3017938" cy="740149"/>
            <a:chOff x="5974487" y="960538"/>
            <a:chExt cx="3017938" cy="740149"/>
          </a:xfrm>
        </p:grpSpPr>
        <p:sp>
          <p:nvSpPr>
            <p:cNvPr id="3312" name="Google Shape;3312;p179"/>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313" name="Google Shape;3313;p179"/>
            <p:cNvGrpSpPr/>
            <p:nvPr/>
          </p:nvGrpSpPr>
          <p:grpSpPr>
            <a:xfrm>
              <a:off x="5974487" y="960538"/>
              <a:ext cx="1130636" cy="740149"/>
              <a:chOff x="7959600" y="743175"/>
              <a:chExt cx="1130636" cy="740149"/>
            </a:xfrm>
          </p:grpSpPr>
          <p:pic>
            <p:nvPicPr>
              <p:cNvPr id="3314" name="Google Shape;3314;p179"/>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315" name="Google Shape;3315;p179"/>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9"/>
        <p:cNvGrpSpPr/>
        <p:nvPr/>
      </p:nvGrpSpPr>
      <p:grpSpPr>
        <a:xfrm>
          <a:off x="0" y="0"/>
          <a:ext cx="0" cy="0"/>
          <a:chOff x="0" y="0"/>
          <a:chExt cx="0" cy="0"/>
        </a:xfrm>
      </p:grpSpPr>
      <p:pic>
        <p:nvPicPr>
          <p:cNvPr id="3320" name="Google Shape;3320;p180"/>
          <p:cNvPicPr preferRelativeResize="0"/>
          <p:nvPr/>
        </p:nvPicPr>
        <p:blipFill>
          <a:blip r:embed="rId3">
            <a:alphaModFix/>
          </a:blip>
          <a:stretch>
            <a:fillRect/>
          </a:stretch>
        </p:blipFill>
        <p:spPr>
          <a:xfrm>
            <a:off x="0" y="0"/>
            <a:ext cx="9144019" cy="5143500"/>
          </a:xfrm>
          <a:prstGeom prst="rect">
            <a:avLst/>
          </a:prstGeom>
          <a:noFill/>
          <a:ln>
            <a:noFill/>
          </a:ln>
        </p:spPr>
      </p:pic>
      <p:sp>
        <p:nvSpPr>
          <p:cNvPr id="3321" name="Google Shape;3321;p180"/>
          <p:cNvSpPr txBox="1"/>
          <p:nvPr/>
        </p:nvSpPr>
        <p:spPr>
          <a:xfrm>
            <a:off x="3554800" y="852350"/>
            <a:ext cx="5115000" cy="34290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3200">
                <a:solidFill>
                  <a:srgbClr val="FAF5AC"/>
                </a:solidFill>
                <a:latin typeface="Roboto"/>
                <a:ea typeface="Roboto"/>
                <a:cs typeface="Roboto"/>
                <a:sym typeface="Roboto"/>
              </a:rPr>
              <a:t>BeEF was developed for lawful research and penetration testing, but criminal hackers have started using it as an attack tool.</a:t>
            </a:r>
            <a:endParaRPr sz="3200">
              <a:solidFill>
                <a:srgbClr val="FAF5AC"/>
              </a:solidFill>
              <a:latin typeface="Roboto"/>
              <a:ea typeface="Roboto"/>
              <a:cs typeface="Roboto"/>
              <a:sym typeface="Roboto"/>
            </a:endParaRPr>
          </a:p>
        </p:txBody>
      </p:sp>
      <p:sp>
        <p:nvSpPr>
          <p:cNvPr id="3322" name="Google Shape;3322;p1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326"/>
        <p:cNvGrpSpPr/>
        <p:nvPr/>
      </p:nvGrpSpPr>
      <p:grpSpPr>
        <a:xfrm>
          <a:off x="0" y="0"/>
          <a:ext cx="0" cy="0"/>
          <a:chOff x="0" y="0"/>
          <a:chExt cx="0" cy="0"/>
        </a:xfrm>
      </p:grpSpPr>
      <p:sp>
        <p:nvSpPr>
          <p:cNvPr id="3327" name="Google Shape;3327;p1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Browser Exploitation Framework</a:t>
            </a:r>
            <a:endParaRPr/>
          </a:p>
        </p:txBody>
      </p:sp>
      <p:sp>
        <p:nvSpPr>
          <p:cNvPr id="3328" name="Google Shape;3328;p1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BeEF uses "hooks" to activate a simple but powerful API, which takes remote control of client-based web browsers.</a:t>
            </a:r>
            <a:endParaRPr/>
          </a:p>
        </p:txBody>
      </p:sp>
      <p:sp>
        <p:nvSpPr>
          <p:cNvPr id="3329" name="Google Shape;3329;p181"/>
          <p:cNvSpPr/>
          <p:nvPr/>
        </p:nvSpPr>
        <p:spPr>
          <a:xfrm>
            <a:off x="3999025" y="3181588"/>
            <a:ext cx="1094700" cy="3921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300" b="1">
                <a:solidFill>
                  <a:schemeClr val="dk1"/>
                </a:solidFill>
                <a:latin typeface="Inconsolata"/>
                <a:ea typeface="Inconsolata"/>
                <a:cs typeface="Inconsolata"/>
                <a:sym typeface="Inconsolata"/>
              </a:rPr>
              <a:t>hook.js </a:t>
            </a:r>
            <a:endParaRPr sz="1300" b="1">
              <a:solidFill>
                <a:schemeClr val="dk1"/>
              </a:solidFill>
              <a:latin typeface="Inconsolata"/>
              <a:ea typeface="Inconsolata"/>
              <a:cs typeface="Inconsolata"/>
              <a:sym typeface="Inconsolata"/>
            </a:endParaRPr>
          </a:p>
        </p:txBody>
      </p:sp>
      <p:sp>
        <p:nvSpPr>
          <p:cNvPr id="3330" name="Google Shape;3330;p181"/>
          <p:cNvSpPr/>
          <p:nvPr/>
        </p:nvSpPr>
        <p:spPr>
          <a:xfrm>
            <a:off x="3021950" y="1495125"/>
            <a:ext cx="3828600" cy="536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300" b="1">
                <a:solidFill>
                  <a:schemeClr val="dk1"/>
                </a:solidFill>
                <a:latin typeface="Roboto"/>
                <a:ea typeface="Roboto"/>
                <a:cs typeface="Roboto"/>
                <a:sym typeface="Roboto"/>
              </a:rPr>
              <a:t>XSS, social engineering, MitM and other attacks </a:t>
            </a:r>
            <a:endParaRPr sz="1300" b="1">
              <a:solidFill>
                <a:schemeClr val="dk1"/>
              </a:solidFill>
              <a:latin typeface="Roboto"/>
              <a:ea typeface="Roboto"/>
              <a:cs typeface="Roboto"/>
              <a:sym typeface="Roboto"/>
            </a:endParaRPr>
          </a:p>
        </p:txBody>
      </p:sp>
      <p:pic>
        <p:nvPicPr>
          <p:cNvPr id="3331" name="Google Shape;3331;p181"/>
          <p:cNvPicPr preferRelativeResize="0"/>
          <p:nvPr/>
        </p:nvPicPr>
        <p:blipFill rotWithShape="1">
          <a:blip r:embed="rId3">
            <a:alphaModFix/>
          </a:blip>
          <a:srcRect l="-690" r="75757"/>
          <a:stretch/>
        </p:blipFill>
        <p:spPr>
          <a:xfrm>
            <a:off x="6805325" y="2563825"/>
            <a:ext cx="1633498" cy="1523100"/>
          </a:xfrm>
          <a:prstGeom prst="rect">
            <a:avLst/>
          </a:prstGeom>
          <a:noFill/>
          <a:ln>
            <a:noFill/>
          </a:ln>
        </p:spPr>
      </p:pic>
      <p:pic>
        <p:nvPicPr>
          <p:cNvPr id="3332" name="Google Shape;3332;p181"/>
          <p:cNvPicPr preferRelativeResize="0"/>
          <p:nvPr/>
        </p:nvPicPr>
        <p:blipFill>
          <a:blip r:embed="rId4">
            <a:alphaModFix/>
          </a:blip>
          <a:stretch>
            <a:fillRect/>
          </a:stretch>
        </p:blipFill>
        <p:spPr>
          <a:xfrm>
            <a:off x="3034571" y="2864950"/>
            <a:ext cx="910150" cy="920850"/>
          </a:xfrm>
          <a:prstGeom prst="rect">
            <a:avLst/>
          </a:prstGeom>
          <a:noFill/>
          <a:ln>
            <a:noFill/>
          </a:ln>
        </p:spPr>
      </p:pic>
      <p:sp>
        <p:nvSpPr>
          <p:cNvPr id="3333" name="Google Shape;3333;p181"/>
          <p:cNvSpPr txBox="1"/>
          <p:nvPr/>
        </p:nvSpPr>
        <p:spPr>
          <a:xfrm>
            <a:off x="4111875" y="3929000"/>
            <a:ext cx="1295700" cy="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autopwn</a:t>
            </a:r>
            <a:endParaRPr sz="1300" b="1">
              <a:latin typeface="Roboto"/>
              <a:ea typeface="Roboto"/>
              <a:cs typeface="Roboto"/>
              <a:sym typeface="Roboto"/>
            </a:endParaRPr>
          </a:p>
        </p:txBody>
      </p:sp>
      <p:sp>
        <p:nvSpPr>
          <p:cNvPr id="3334" name="Google Shape;3334;p181"/>
          <p:cNvSpPr txBox="1"/>
          <p:nvPr/>
        </p:nvSpPr>
        <p:spPr>
          <a:xfrm>
            <a:off x="4908575" y="4398688"/>
            <a:ext cx="1633500" cy="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Post-exploitation </a:t>
            </a:r>
            <a:endParaRPr sz="1300" b="1">
              <a:latin typeface="Roboto"/>
              <a:ea typeface="Roboto"/>
              <a:cs typeface="Roboto"/>
              <a:sym typeface="Roboto"/>
            </a:endParaRPr>
          </a:p>
        </p:txBody>
      </p:sp>
      <p:sp>
        <p:nvSpPr>
          <p:cNvPr id="3335" name="Google Shape;3335;p181"/>
          <p:cNvSpPr txBox="1"/>
          <p:nvPr/>
        </p:nvSpPr>
        <p:spPr>
          <a:xfrm>
            <a:off x="4209250" y="2344150"/>
            <a:ext cx="1633500" cy="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Inject </a:t>
            </a:r>
            <a:endParaRPr sz="1300" b="1">
              <a:latin typeface="Roboto"/>
              <a:ea typeface="Roboto"/>
              <a:cs typeface="Roboto"/>
              <a:sym typeface="Roboto"/>
            </a:endParaRPr>
          </a:p>
        </p:txBody>
      </p:sp>
      <p:cxnSp>
        <p:nvCxnSpPr>
          <p:cNvPr id="3336" name="Google Shape;3336;p181"/>
          <p:cNvCxnSpPr/>
          <p:nvPr/>
        </p:nvCxnSpPr>
        <p:spPr>
          <a:xfrm>
            <a:off x="4520525" y="2036550"/>
            <a:ext cx="0" cy="435000"/>
          </a:xfrm>
          <a:prstGeom prst="straightConnector1">
            <a:avLst/>
          </a:prstGeom>
          <a:noFill/>
          <a:ln w="9525" cap="flat" cmpd="sng">
            <a:solidFill>
              <a:schemeClr val="dk2"/>
            </a:solidFill>
            <a:prstDash val="solid"/>
            <a:round/>
            <a:headEnd type="none" w="med" len="med"/>
            <a:tailEnd type="none" w="med" len="med"/>
          </a:ln>
        </p:spPr>
      </p:cxnSp>
      <p:cxnSp>
        <p:nvCxnSpPr>
          <p:cNvPr id="3337" name="Google Shape;3337;p181"/>
          <p:cNvCxnSpPr/>
          <p:nvPr/>
        </p:nvCxnSpPr>
        <p:spPr>
          <a:xfrm>
            <a:off x="4520525" y="2702275"/>
            <a:ext cx="0" cy="435000"/>
          </a:xfrm>
          <a:prstGeom prst="straightConnector1">
            <a:avLst/>
          </a:prstGeom>
          <a:noFill/>
          <a:ln w="9525" cap="flat" cmpd="sng">
            <a:solidFill>
              <a:schemeClr val="dk2"/>
            </a:solidFill>
            <a:prstDash val="solid"/>
            <a:round/>
            <a:headEnd type="none" w="med" len="med"/>
            <a:tailEnd type="triangle" w="med" len="med"/>
          </a:ln>
        </p:spPr>
      </p:cxnSp>
      <p:cxnSp>
        <p:nvCxnSpPr>
          <p:cNvPr id="3338" name="Google Shape;3338;p181"/>
          <p:cNvCxnSpPr/>
          <p:nvPr/>
        </p:nvCxnSpPr>
        <p:spPr>
          <a:xfrm>
            <a:off x="4520525" y="3596600"/>
            <a:ext cx="0" cy="435000"/>
          </a:xfrm>
          <a:prstGeom prst="straightConnector1">
            <a:avLst/>
          </a:prstGeom>
          <a:noFill/>
          <a:ln w="9525" cap="flat" cmpd="sng">
            <a:solidFill>
              <a:schemeClr val="dk2"/>
            </a:solidFill>
            <a:prstDash val="solid"/>
            <a:round/>
            <a:headEnd type="triangle" w="med" len="med"/>
            <a:tailEnd type="none" w="med" len="med"/>
          </a:ln>
        </p:spPr>
      </p:cxnSp>
      <p:cxnSp>
        <p:nvCxnSpPr>
          <p:cNvPr id="3339" name="Google Shape;3339;p181"/>
          <p:cNvCxnSpPr/>
          <p:nvPr/>
        </p:nvCxnSpPr>
        <p:spPr>
          <a:xfrm rot="10800000" flipH="1">
            <a:off x="5148025" y="3352875"/>
            <a:ext cx="1802400" cy="12000"/>
          </a:xfrm>
          <a:prstGeom prst="straightConnector1">
            <a:avLst/>
          </a:prstGeom>
          <a:noFill/>
          <a:ln w="9525" cap="flat" cmpd="sng">
            <a:solidFill>
              <a:schemeClr val="dk2"/>
            </a:solidFill>
            <a:prstDash val="solid"/>
            <a:round/>
            <a:headEnd type="none" w="med" len="med"/>
            <a:tailEnd type="triangle" w="med" len="med"/>
          </a:ln>
        </p:spPr>
      </p:cxnSp>
      <p:sp>
        <p:nvSpPr>
          <p:cNvPr id="3340" name="Google Shape;3340;p181"/>
          <p:cNvSpPr/>
          <p:nvPr/>
        </p:nvSpPr>
        <p:spPr>
          <a:xfrm>
            <a:off x="5511050" y="3137275"/>
            <a:ext cx="1094700" cy="536100"/>
          </a:xfrm>
          <a:prstGeom prst="rect">
            <a:avLst/>
          </a:prstGeom>
          <a:solidFill>
            <a:srgbClr val="45818E"/>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300" b="1">
                <a:solidFill>
                  <a:schemeClr val="dk1"/>
                </a:solidFill>
                <a:latin typeface="Roboto"/>
                <a:ea typeface="Roboto"/>
                <a:cs typeface="Roboto"/>
                <a:sym typeface="Roboto"/>
              </a:rPr>
              <a:t>Retain and</a:t>
            </a:r>
            <a:endParaRPr sz="1300" b="1">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300" b="1">
                <a:solidFill>
                  <a:schemeClr val="dk1"/>
                </a:solidFill>
                <a:latin typeface="Roboto"/>
                <a:ea typeface="Roboto"/>
                <a:cs typeface="Roboto"/>
                <a:sym typeface="Roboto"/>
              </a:rPr>
              <a:t> attack </a:t>
            </a:r>
            <a:endParaRPr sz="1300" b="1">
              <a:solidFill>
                <a:schemeClr val="dk1"/>
              </a:solidFill>
              <a:latin typeface="Roboto"/>
              <a:ea typeface="Roboto"/>
              <a:cs typeface="Roboto"/>
              <a:sym typeface="Roboto"/>
            </a:endParaRPr>
          </a:p>
        </p:txBody>
      </p:sp>
      <p:cxnSp>
        <p:nvCxnSpPr>
          <p:cNvPr id="3341" name="Google Shape;3341;p181"/>
          <p:cNvCxnSpPr/>
          <p:nvPr/>
        </p:nvCxnSpPr>
        <p:spPr>
          <a:xfrm rot="10800000" flipH="1">
            <a:off x="6303850" y="4610625"/>
            <a:ext cx="1184700" cy="600"/>
          </a:xfrm>
          <a:prstGeom prst="straightConnector1">
            <a:avLst/>
          </a:prstGeom>
          <a:noFill/>
          <a:ln w="9525" cap="flat" cmpd="sng">
            <a:solidFill>
              <a:schemeClr val="dk2"/>
            </a:solidFill>
            <a:prstDash val="solid"/>
            <a:round/>
            <a:headEnd type="none" w="med" len="med"/>
            <a:tailEnd type="none" w="med" len="med"/>
          </a:ln>
        </p:spPr>
      </p:cxnSp>
      <p:cxnSp>
        <p:nvCxnSpPr>
          <p:cNvPr id="3342" name="Google Shape;3342;p181"/>
          <p:cNvCxnSpPr/>
          <p:nvPr/>
        </p:nvCxnSpPr>
        <p:spPr>
          <a:xfrm rot="10800000">
            <a:off x="7488675" y="4031475"/>
            <a:ext cx="0" cy="586500"/>
          </a:xfrm>
          <a:prstGeom prst="straightConnector1">
            <a:avLst/>
          </a:prstGeom>
          <a:noFill/>
          <a:ln w="9525" cap="flat" cmpd="sng">
            <a:solidFill>
              <a:schemeClr val="dk2"/>
            </a:solidFill>
            <a:prstDash val="solid"/>
            <a:round/>
            <a:headEnd type="none" w="med" len="med"/>
            <a:tailEnd type="triangle" w="med" len="med"/>
          </a:ln>
        </p:spPr>
      </p:cxnSp>
      <p:cxnSp>
        <p:nvCxnSpPr>
          <p:cNvPr id="3343" name="Google Shape;3343;p181"/>
          <p:cNvCxnSpPr/>
          <p:nvPr/>
        </p:nvCxnSpPr>
        <p:spPr>
          <a:xfrm rot="10800000" flipH="1">
            <a:off x="3354125" y="4500488"/>
            <a:ext cx="1166400" cy="300"/>
          </a:xfrm>
          <a:prstGeom prst="straightConnector1">
            <a:avLst/>
          </a:prstGeom>
          <a:noFill/>
          <a:ln w="9525" cap="flat" cmpd="sng">
            <a:solidFill>
              <a:schemeClr val="dk2"/>
            </a:solidFill>
            <a:prstDash val="solid"/>
            <a:round/>
            <a:headEnd type="none" w="med" len="med"/>
            <a:tailEnd type="none" w="med" len="med"/>
          </a:ln>
        </p:spPr>
      </p:cxnSp>
      <p:cxnSp>
        <p:nvCxnSpPr>
          <p:cNvPr id="3344" name="Google Shape;3344;p181"/>
          <p:cNvCxnSpPr/>
          <p:nvPr/>
        </p:nvCxnSpPr>
        <p:spPr>
          <a:xfrm rot="10800000">
            <a:off x="4520525" y="4273700"/>
            <a:ext cx="0" cy="226800"/>
          </a:xfrm>
          <a:prstGeom prst="straightConnector1">
            <a:avLst/>
          </a:prstGeom>
          <a:noFill/>
          <a:ln w="9525" cap="flat" cmpd="sng">
            <a:solidFill>
              <a:schemeClr val="dk2"/>
            </a:solidFill>
            <a:prstDash val="solid"/>
            <a:round/>
            <a:headEnd type="none" w="med" len="med"/>
            <a:tailEnd type="none" w="med" len="med"/>
          </a:ln>
        </p:spPr>
      </p:cxnSp>
      <p:cxnSp>
        <p:nvCxnSpPr>
          <p:cNvPr id="3345" name="Google Shape;3345;p181"/>
          <p:cNvCxnSpPr/>
          <p:nvPr/>
        </p:nvCxnSpPr>
        <p:spPr>
          <a:xfrm>
            <a:off x="3354119" y="4609938"/>
            <a:ext cx="1433100" cy="0"/>
          </a:xfrm>
          <a:prstGeom prst="straightConnector1">
            <a:avLst/>
          </a:prstGeom>
          <a:noFill/>
          <a:ln w="9525" cap="flat" cmpd="sng">
            <a:solidFill>
              <a:schemeClr val="dk2"/>
            </a:solidFill>
            <a:prstDash val="solid"/>
            <a:round/>
            <a:headEnd type="none" w="med" len="med"/>
            <a:tailEnd type="none" w="med" len="med"/>
          </a:ln>
        </p:spPr>
      </p:cxnSp>
      <p:cxnSp>
        <p:nvCxnSpPr>
          <p:cNvPr id="3346" name="Google Shape;3346;p181"/>
          <p:cNvCxnSpPr/>
          <p:nvPr/>
        </p:nvCxnSpPr>
        <p:spPr>
          <a:xfrm rot="10800000" flipH="1">
            <a:off x="1177875" y="3376825"/>
            <a:ext cx="1802400" cy="12000"/>
          </a:xfrm>
          <a:prstGeom prst="straightConnector1">
            <a:avLst/>
          </a:prstGeom>
          <a:noFill/>
          <a:ln w="9525" cap="flat" cmpd="sng">
            <a:solidFill>
              <a:schemeClr val="dk2"/>
            </a:solidFill>
            <a:prstDash val="solid"/>
            <a:round/>
            <a:headEnd type="none" w="med" len="med"/>
            <a:tailEnd type="triangle" w="med" len="med"/>
          </a:ln>
        </p:spPr>
      </p:cxnSp>
      <p:sp>
        <p:nvSpPr>
          <p:cNvPr id="3347" name="Google Shape;3347;p181"/>
          <p:cNvSpPr txBox="1"/>
          <p:nvPr/>
        </p:nvSpPr>
        <p:spPr>
          <a:xfrm>
            <a:off x="1987113" y="3160513"/>
            <a:ext cx="746700" cy="444600"/>
          </a:xfrm>
          <a:prstGeom prst="rect">
            <a:avLst/>
          </a:prstGeom>
          <a:solidFill>
            <a:srgbClr val="45818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Control</a:t>
            </a:r>
            <a:endParaRPr sz="1300" b="1">
              <a:latin typeface="Roboto"/>
              <a:ea typeface="Roboto"/>
              <a:cs typeface="Roboto"/>
              <a:sym typeface="Roboto"/>
            </a:endParaRPr>
          </a:p>
        </p:txBody>
      </p:sp>
      <p:cxnSp>
        <p:nvCxnSpPr>
          <p:cNvPr id="3348" name="Google Shape;3348;p181"/>
          <p:cNvCxnSpPr/>
          <p:nvPr/>
        </p:nvCxnSpPr>
        <p:spPr>
          <a:xfrm rot="10800000" flipH="1">
            <a:off x="1177875" y="4603938"/>
            <a:ext cx="1802400" cy="12000"/>
          </a:xfrm>
          <a:prstGeom prst="straightConnector1">
            <a:avLst/>
          </a:prstGeom>
          <a:noFill/>
          <a:ln w="9525" cap="flat" cmpd="sng">
            <a:solidFill>
              <a:schemeClr val="dk2"/>
            </a:solidFill>
            <a:prstDash val="solid"/>
            <a:round/>
            <a:headEnd type="none" w="med" len="med"/>
            <a:tailEnd type="triangle" w="med" len="med"/>
          </a:ln>
        </p:spPr>
      </p:cxnSp>
      <p:sp>
        <p:nvSpPr>
          <p:cNvPr id="3349" name="Google Shape;3349;p181"/>
          <p:cNvSpPr txBox="1"/>
          <p:nvPr/>
        </p:nvSpPr>
        <p:spPr>
          <a:xfrm>
            <a:off x="1796075" y="4388625"/>
            <a:ext cx="746700" cy="444600"/>
          </a:xfrm>
          <a:prstGeom prst="rect">
            <a:avLst/>
          </a:prstGeom>
          <a:solidFill>
            <a:srgbClr val="45818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Exploit </a:t>
            </a:r>
            <a:endParaRPr sz="1300" b="1">
              <a:latin typeface="Roboto"/>
              <a:ea typeface="Roboto"/>
              <a:cs typeface="Roboto"/>
              <a:sym typeface="Roboto"/>
            </a:endParaRPr>
          </a:p>
        </p:txBody>
      </p:sp>
      <p:cxnSp>
        <p:nvCxnSpPr>
          <p:cNvPr id="3350" name="Google Shape;3350;p181"/>
          <p:cNvCxnSpPr/>
          <p:nvPr/>
        </p:nvCxnSpPr>
        <p:spPr>
          <a:xfrm rot="10800000" flipH="1">
            <a:off x="1177875" y="1765788"/>
            <a:ext cx="1802400" cy="12000"/>
          </a:xfrm>
          <a:prstGeom prst="straightConnector1">
            <a:avLst/>
          </a:prstGeom>
          <a:noFill/>
          <a:ln w="9525" cap="flat" cmpd="sng">
            <a:solidFill>
              <a:schemeClr val="dk2"/>
            </a:solidFill>
            <a:prstDash val="solid"/>
            <a:round/>
            <a:headEnd type="none" w="med" len="med"/>
            <a:tailEnd type="triangle" w="med" len="med"/>
          </a:ln>
        </p:spPr>
      </p:cxnSp>
      <p:sp>
        <p:nvSpPr>
          <p:cNvPr id="3351" name="Google Shape;3351;p181"/>
          <p:cNvSpPr txBox="1"/>
          <p:nvPr/>
        </p:nvSpPr>
        <p:spPr>
          <a:xfrm>
            <a:off x="1831275" y="1560275"/>
            <a:ext cx="711600" cy="444600"/>
          </a:xfrm>
          <a:prstGeom prst="rect">
            <a:avLst/>
          </a:prstGeom>
          <a:solidFill>
            <a:srgbClr val="45818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Initiate</a:t>
            </a:r>
            <a:endParaRPr sz="1300" b="1">
              <a:latin typeface="Roboto"/>
              <a:ea typeface="Roboto"/>
              <a:cs typeface="Roboto"/>
              <a:sym typeface="Roboto"/>
            </a:endParaRPr>
          </a:p>
        </p:txBody>
      </p:sp>
      <p:cxnSp>
        <p:nvCxnSpPr>
          <p:cNvPr id="3352" name="Google Shape;3352;p181"/>
          <p:cNvCxnSpPr/>
          <p:nvPr/>
        </p:nvCxnSpPr>
        <p:spPr>
          <a:xfrm>
            <a:off x="1176975" y="1775550"/>
            <a:ext cx="9600" cy="2832900"/>
          </a:xfrm>
          <a:prstGeom prst="straightConnector1">
            <a:avLst/>
          </a:prstGeom>
          <a:noFill/>
          <a:ln w="9525" cap="flat" cmpd="sng">
            <a:solidFill>
              <a:schemeClr val="dk2"/>
            </a:solidFill>
            <a:prstDash val="solid"/>
            <a:round/>
            <a:headEnd type="none" w="med" len="med"/>
            <a:tailEnd type="none" w="med" len="med"/>
          </a:ln>
        </p:spPr>
      </p:cxnSp>
      <p:pic>
        <p:nvPicPr>
          <p:cNvPr id="3353" name="Google Shape;3353;p181"/>
          <p:cNvPicPr preferRelativeResize="0"/>
          <p:nvPr/>
        </p:nvPicPr>
        <p:blipFill>
          <a:blip r:embed="rId5">
            <a:alphaModFix/>
          </a:blip>
          <a:stretch>
            <a:fillRect/>
          </a:stretch>
        </p:blipFill>
        <p:spPr>
          <a:xfrm>
            <a:off x="2959475" y="4108688"/>
            <a:ext cx="1002500" cy="1002500"/>
          </a:xfrm>
          <a:prstGeom prst="rect">
            <a:avLst/>
          </a:prstGeom>
          <a:noFill/>
          <a:ln>
            <a:noFill/>
          </a:ln>
        </p:spPr>
      </p:pic>
      <p:pic>
        <p:nvPicPr>
          <p:cNvPr id="3354" name="Google Shape;3354;p181"/>
          <p:cNvPicPr preferRelativeResize="0"/>
          <p:nvPr/>
        </p:nvPicPr>
        <p:blipFill>
          <a:blip r:embed="rId6">
            <a:alphaModFix/>
          </a:blip>
          <a:stretch>
            <a:fillRect/>
          </a:stretch>
        </p:blipFill>
        <p:spPr>
          <a:xfrm>
            <a:off x="646575" y="2812975"/>
            <a:ext cx="1184701" cy="11847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358"/>
        <p:cNvGrpSpPr/>
        <p:nvPr/>
      </p:nvGrpSpPr>
      <p:grpSpPr>
        <a:xfrm>
          <a:off x="0" y="0"/>
          <a:ext cx="0" cy="0"/>
          <a:chOff x="0" y="0"/>
          <a:chExt cx="0" cy="0"/>
        </a:xfrm>
      </p:grpSpPr>
      <p:sp>
        <p:nvSpPr>
          <p:cNvPr id="3359" name="Google Shape;3359;p1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Browser Exploitation Framework</a:t>
            </a:r>
            <a:endParaRPr/>
          </a:p>
        </p:txBody>
      </p:sp>
      <p:sp>
        <p:nvSpPr>
          <p:cNvPr id="3360" name="Google Shape;3360;p1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Once a browser is hooked, it becomes a zombie and awaits instructions from the BeEF control station.</a:t>
            </a:r>
            <a:endParaRPr/>
          </a:p>
        </p:txBody>
      </p:sp>
      <p:cxnSp>
        <p:nvCxnSpPr>
          <p:cNvPr id="3361" name="Google Shape;3361;p182"/>
          <p:cNvCxnSpPr/>
          <p:nvPr/>
        </p:nvCxnSpPr>
        <p:spPr>
          <a:xfrm rot="10800000" flipH="1">
            <a:off x="4318661" y="1559513"/>
            <a:ext cx="1530300" cy="1368900"/>
          </a:xfrm>
          <a:prstGeom prst="straightConnector1">
            <a:avLst/>
          </a:prstGeom>
          <a:noFill/>
          <a:ln w="19050" cap="flat" cmpd="sng">
            <a:solidFill>
              <a:srgbClr val="000000"/>
            </a:solidFill>
            <a:prstDash val="solid"/>
            <a:round/>
            <a:headEnd type="none" w="med" len="med"/>
            <a:tailEnd type="none" w="med" len="med"/>
          </a:ln>
        </p:spPr>
      </p:cxnSp>
      <p:cxnSp>
        <p:nvCxnSpPr>
          <p:cNvPr id="3362" name="Google Shape;3362;p182"/>
          <p:cNvCxnSpPr/>
          <p:nvPr/>
        </p:nvCxnSpPr>
        <p:spPr>
          <a:xfrm rot="10800000" flipH="1">
            <a:off x="4326361" y="2483545"/>
            <a:ext cx="1522200" cy="444900"/>
          </a:xfrm>
          <a:prstGeom prst="straightConnector1">
            <a:avLst/>
          </a:prstGeom>
          <a:noFill/>
          <a:ln w="19050" cap="flat" cmpd="sng">
            <a:solidFill>
              <a:srgbClr val="000000"/>
            </a:solidFill>
            <a:prstDash val="solid"/>
            <a:round/>
            <a:headEnd type="none" w="med" len="med"/>
            <a:tailEnd type="none" w="med" len="med"/>
          </a:ln>
        </p:spPr>
      </p:cxnSp>
      <p:cxnSp>
        <p:nvCxnSpPr>
          <p:cNvPr id="3363" name="Google Shape;3363;p182"/>
          <p:cNvCxnSpPr/>
          <p:nvPr/>
        </p:nvCxnSpPr>
        <p:spPr>
          <a:xfrm>
            <a:off x="4318710" y="2928637"/>
            <a:ext cx="1567800" cy="498300"/>
          </a:xfrm>
          <a:prstGeom prst="straightConnector1">
            <a:avLst/>
          </a:prstGeom>
          <a:noFill/>
          <a:ln w="19050" cap="flat" cmpd="sng">
            <a:solidFill>
              <a:srgbClr val="000000"/>
            </a:solidFill>
            <a:prstDash val="solid"/>
            <a:round/>
            <a:headEnd type="none" w="med" len="med"/>
            <a:tailEnd type="none" w="med" len="med"/>
          </a:ln>
        </p:spPr>
      </p:cxnSp>
      <p:cxnSp>
        <p:nvCxnSpPr>
          <p:cNvPr id="3364" name="Google Shape;3364;p182"/>
          <p:cNvCxnSpPr/>
          <p:nvPr/>
        </p:nvCxnSpPr>
        <p:spPr>
          <a:xfrm>
            <a:off x="4318661" y="2928445"/>
            <a:ext cx="1530300" cy="1539600"/>
          </a:xfrm>
          <a:prstGeom prst="straightConnector1">
            <a:avLst/>
          </a:prstGeom>
          <a:noFill/>
          <a:ln w="19050" cap="flat" cmpd="sng">
            <a:solidFill>
              <a:srgbClr val="000000"/>
            </a:solidFill>
            <a:prstDash val="solid"/>
            <a:round/>
            <a:headEnd type="none" w="med" len="med"/>
            <a:tailEnd type="none" w="med" len="med"/>
          </a:ln>
        </p:spPr>
      </p:cxnSp>
      <p:cxnSp>
        <p:nvCxnSpPr>
          <p:cNvPr id="3365" name="Google Shape;3365;p182"/>
          <p:cNvCxnSpPr/>
          <p:nvPr/>
        </p:nvCxnSpPr>
        <p:spPr>
          <a:xfrm>
            <a:off x="1986515" y="2928453"/>
            <a:ext cx="1291800" cy="0"/>
          </a:xfrm>
          <a:prstGeom prst="straightConnector1">
            <a:avLst/>
          </a:prstGeom>
          <a:noFill/>
          <a:ln w="19050" cap="flat" cmpd="sng">
            <a:solidFill>
              <a:srgbClr val="000000"/>
            </a:solidFill>
            <a:prstDash val="solid"/>
            <a:round/>
            <a:headEnd type="none" w="med" len="med"/>
            <a:tailEnd type="triangle" w="med" len="med"/>
          </a:ln>
        </p:spPr>
      </p:cxnSp>
      <p:pic>
        <p:nvPicPr>
          <p:cNvPr id="3366" name="Google Shape;3366;p182"/>
          <p:cNvPicPr preferRelativeResize="0"/>
          <p:nvPr/>
        </p:nvPicPr>
        <p:blipFill>
          <a:blip r:embed="rId3">
            <a:alphaModFix/>
          </a:blip>
          <a:stretch>
            <a:fillRect/>
          </a:stretch>
        </p:blipFill>
        <p:spPr>
          <a:xfrm>
            <a:off x="3356747" y="2203434"/>
            <a:ext cx="1162150" cy="1175844"/>
          </a:xfrm>
          <a:prstGeom prst="rect">
            <a:avLst/>
          </a:prstGeom>
          <a:noFill/>
          <a:ln>
            <a:noFill/>
          </a:ln>
        </p:spPr>
      </p:pic>
      <p:pic>
        <p:nvPicPr>
          <p:cNvPr id="3367" name="Google Shape;3367;p182"/>
          <p:cNvPicPr preferRelativeResize="0"/>
          <p:nvPr/>
        </p:nvPicPr>
        <p:blipFill>
          <a:blip r:embed="rId4">
            <a:alphaModFix/>
          </a:blip>
          <a:stretch>
            <a:fillRect/>
          </a:stretch>
        </p:blipFill>
        <p:spPr>
          <a:xfrm>
            <a:off x="378500" y="2340525"/>
            <a:ext cx="1796207" cy="1175851"/>
          </a:xfrm>
          <a:prstGeom prst="rect">
            <a:avLst/>
          </a:prstGeom>
          <a:noFill/>
          <a:ln>
            <a:noFill/>
          </a:ln>
          <a:effectLst>
            <a:outerShdw blurRad="57150" dist="19050" dir="5400000" algn="bl" rotWithShape="0">
              <a:srgbClr val="000000">
                <a:alpha val="50000"/>
              </a:srgbClr>
            </a:outerShdw>
          </a:effectLst>
        </p:spPr>
      </p:pic>
      <p:sp>
        <p:nvSpPr>
          <p:cNvPr id="3368" name="Google Shape;3368;p182"/>
          <p:cNvSpPr/>
          <p:nvPr/>
        </p:nvSpPr>
        <p:spPr>
          <a:xfrm>
            <a:off x="618000" y="2456275"/>
            <a:ext cx="1368600" cy="867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500" b="1">
                <a:solidFill>
                  <a:srgbClr val="FF0000"/>
                </a:solidFill>
                <a:latin typeface="Roboto"/>
                <a:ea typeface="Roboto"/>
                <a:cs typeface="Roboto"/>
                <a:sym typeface="Roboto"/>
              </a:rPr>
              <a:t>X</a:t>
            </a:r>
            <a:endParaRPr sz="5500" b="1">
              <a:solidFill>
                <a:srgbClr val="FF0000"/>
              </a:solidFill>
              <a:latin typeface="Roboto"/>
              <a:ea typeface="Roboto"/>
              <a:cs typeface="Roboto"/>
              <a:sym typeface="Roboto"/>
            </a:endParaRPr>
          </a:p>
        </p:txBody>
      </p:sp>
      <p:grpSp>
        <p:nvGrpSpPr>
          <p:cNvPr id="3369" name="Google Shape;3369;p182"/>
          <p:cNvGrpSpPr/>
          <p:nvPr/>
        </p:nvGrpSpPr>
        <p:grpSpPr>
          <a:xfrm>
            <a:off x="5745887" y="1189138"/>
            <a:ext cx="3017938" cy="740149"/>
            <a:chOff x="5974487" y="960538"/>
            <a:chExt cx="3017938" cy="740149"/>
          </a:xfrm>
        </p:grpSpPr>
        <p:sp>
          <p:nvSpPr>
            <p:cNvPr id="3370" name="Google Shape;3370;p182"/>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371" name="Google Shape;3371;p182"/>
            <p:cNvGrpSpPr/>
            <p:nvPr/>
          </p:nvGrpSpPr>
          <p:grpSpPr>
            <a:xfrm>
              <a:off x="5974487" y="960538"/>
              <a:ext cx="1130636" cy="740149"/>
              <a:chOff x="7959600" y="743175"/>
              <a:chExt cx="1130636" cy="740149"/>
            </a:xfrm>
          </p:grpSpPr>
          <p:pic>
            <p:nvPicPr>
              <p:cNvPr id="3372" name="Google Shape;3372;p182"/>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373" name="Google Shape;3373;p182"/>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grpSp>
        <p:nvGrpSpPr>
          <p:cNvPr id="3374" name="Google Shape;3374;p182"/>
          <p:cNvGrpSpPr/>
          <p:nvPr/>
        </p:nvGrpSpPr>
        <p:grpSpPr>
          <a:xfrm>
            <a:off x="5745887" y="2102500"/>
            <a:ext cx="3017938" cy="740149"/>
            <a:chOff x="5974487" y="960538"/>
            <a:chExt cx="3017938" cy="740149"/>
          </a:xfrm>
        </p:grpSpPr>
        <p:sp>
          <p:nvSpPr>
            <p:cNvPr id="3375" name="Google Shape;3375;p182"/>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376" name="Google Shape;3376;p182"/>
            <p:cNvGrpSpPr/>
            <p:nvPr/>
          </p:nvGrpSpPr>
          <p:grpSpPr>
            <a:xfrm>
              <a:off x="5974487" y="960538"/>
              <a:ext cx="1130636" cy="740149"/>
              <a:chOff x="7959600" y="743175"/>
              <a:chExt cx="1130636" cy="740149"/>
            </a:xfrm>
          </p:grpSpPr>
          <p:pic>
            <p:nvPicPr>
              <p:cNvPr id="3377" name="Google Shape;3377;p182"/>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378" name="Google Shape;3378;p182"/>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grpSp>
        <p:nvGrpSpPr>
          <p:cNvPr id="3379" name="Google Shape;3379;p182"/>
          <p:cNvGrpSpPr/>
          <p:nvPr/>
        </p:nvGrpSpPr>
        <p:grpSpPr>
          <a:xfrm>
            <a:off x="5745887" y="3014788"/>
            <a:ext cx="3017938" cy="740149"/>
            <a:chOff x="5974487" y="960538"/>
            <a:chExt cx="3017938" cy="740149"/>
          </a:xfrm>
        </p:grpSpPr>
        <p:sp>
          <p:nvSpPr>
            <p:cNvPr id="3380" name="Google Shape;3380;p182"/>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381" name="Google Shape;3381;p182"/>
            <p:cNvGrpSpPr/>
            <p:nvPr/>
          </p:nvGrpSpPr>
          <p:grpSpPr>
            <a:xfrm>
              <a:off x="5974487" y="960538"/>
              <a:ext cx="1130636" cy="740149"/>
              <a:chOff x="7959600" y="743175"/>
              <a:chExt cx="1130636" cy="740149"/>
            </a:xfrm>
          </p:grpSpPr>
          <p:pic>
            <p:nvPicPr>
              <p:cNvPr id="3382" name="Google Shape;3382;p182"/>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383" name="Google Shape;3383;p182"/>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grpSp>
        <p:nvGrpSpPr>
          <p:cNvPr id="3384" name="Google Shape;3384;p182"/>
          <p:cNvGrpSpPr/>
          <p:nvPr/>
        </p:nvGrpSpPr>
        <p:grpSpPr>
          <a:xfrm>
            <a:off x="5745887" y="4012488"/>
            <a:ext cx="3017938" cy="740149"/>
            <a:chOff x="5974487" y="960538"/>
            <a:chExt cx="3017938" cy="740149"/>
          </a:xfrm>
        </p:grpSpPr>
        <p:sp>
          <p:nvSpPr>
            <p:cNvPr id="3385" name="Google Shape;3385;p182"/>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386" name="Google Shape;3386;p182"/>
            <p:cNvGrpSpPr/>
            <p:nvPr/>
          </p:nvGrpSpPr>
          <p:grpSpPr>
            <a:xfrm>
              <a:off x="5974487" y="960538"/>
              <a:ext cx="1130636" cy="740149"/>
              <a:chOff x="7959600" y="743175"/>
              <a:chExt cx="1130636" cy="740149"/>
            </a:xfrm>
          </p:grpSpPr>
          <p:pic>
            <p:nvPicPr>
              <p:cNvPr id="3387" name="Google Shape;3387;p182"/>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388" name="Google Shape;3388;p182"/>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392"/>
        <p:cNvGrpSpPr/>
        <p:nvPr/>
      </p:nvGrpSpPr>
      <p:grpSpPr>
        <a:xfrm>
          <a:off x="0" y="0"/>
          <a:ext cx="0" cy="0"/>
          <a:chOff x="0" y="0"/>
          <a:chExt cx="0" cy="0"/>
        </a:xfrm>
      </p:grpSpPr>
      <p:sp>
        <p:nvSpPr>
          <p:cNvPr id="3393" name="Google Shape;3393;p1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Browser Exploitation Framework</a:t>
            </a:r>
            <a:endParaRPr/>
          </a:p>
        </p:txBody>
      </p:sp>
      <p:sp>
        <p:nvSpPr>
          <p:cNvPr id="3394" name="Google Shape;3394;p183"/>
          <p:cNvSpPr txBox="1">
            <a:spLocks noGrp="1"/>
          </p:cNvSpPr>
          <p:nvPr>
            <p:ph type="subTitle" idx="1"/>
          </p:nvPr>
        </p:nvSpPr>
        <p:spPr>
          <a:xfrm>
            <a:off x="0" y="675975"/>
            <a:ext cx="6181800" cy="1253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Zombies that have been hooked by BeEF send out polls to the BeEF control center. These are </a:t>
            </a:r>
            <a:r>
              <a:rPr lang="en" b="1">
                <a:latin typeface="Inconsolata"/>
                <a:ea typeface="Inconsolata"/>
                <a:cs typeface="Inconsolata"/>
                <a:sym typeface="Inconsolata"/>
              </a:rPr>
              <a:t>keep alive</a:t>
            </a:r>
            <a:r>
              <a:rPr lang="en"/>
              <a:t> signals indicating that the zombie connection is running and awaiting instructions from BeEF.</a:t>
            </a:r>
            <a:endParaRPr/>
          </a:p>
        </p:txBody>
      </p:sp>
      <p:cxnSp>
        <p:nvCxnSpPr>
          <p:cNvPr id="3395" name="Google Shape;3395;p183"/>
          <p:cNvCxnSpPr/>
          <p:nvPr/>
        </p:nvCxnSpPr>
        <p:spPr>
          <a:xfrm rot="10800000" flipH="1">
            <a:off x="4318661" y="1559513"/>
            <a:ext cx="1530300" cy="1368900"/>
          </a:xfrm>
          <a:prstGeom prst="straightConnector1">
            <a:avLst/>
          </a:prstGeom>
          <a:noFill/>
          <a:ln w="19050" cap="flat" cmpd="sng">
            <a:solidFill>
              <a:srgbClr val="000000"/>
            </a:solidFill>
            <a:prstDash val="solid"/>
            <a:round/>
            <a:headEnd type="none" w="med" len="med"/>
            <a:tailEnd type="none" w="med" len="med"/>
          </a:ln>
        </p:spPr>
      </p:cxnSp>
      <p:cxnSp>
        <p:nvCxnSpPr>
          <p:cNvPr id="3396" name="Google Shape;3396;p183"/>
          <p:cNvCxnSpPr/>
          <p:nvPr/>
        </p:nvCxnSpPr>
        <p:spPr>
          <a:xfrm rot="10800000" flipH="1">
            <a:off x="4326361" y="2483545"/>
            <a:ext cx="1522200" cy="444900"/>
          </a:xfrm>
          <a:prstGeom prst="straightConnector1">
            <a:avLst/>
          </a:prstGeom>
          <a:noFill/>
          <a:ln w="19050" cap="flat" cmpd="sng">
            <a:solidFill>
              <a:srgbClr val="000000"/>
            </a:solidFill>
            <a:prstDash val="solid"/>
            <a:round/>
            <a:headEnd type="none" w="med" len="med"/>
            <a:tailEnd type="none" w="med" len="med"/>
          </a:ln>
        </p:spPr>
      </p:cxnSp>
      <p:cxnSp>
        <p:nvCxnSpPr>
          <p:cNvPr id="3397" name="Google Shape;3397;p183"/>
          <p:cNvCxnSpPr/>
          <p:nvPr/>
        </p:nvCxnSpPr>
        <p:spPr>
          <a:xfrm>
            <a:off x="4318710" y="2928637"/>
            <a:ext cx="1567800" cy="498300"/>
          </a:xfrm>
          <a:prstGeom prst="straightConnector1">
            <a:avLst/>
          </a:prstGeom>
          <a:noFill/>
          <a:ln w="19050" cap="flat" cmpd="sng">
            <a:solidFill>
              <a:srgbClr val="000000"/>
            </a:solidFill>
            <a:prstDash val="solid"/>
            <a:round/>
            <a:headEnd type="none" w="med" len="med"/>
            <a:tailEnd type="none" w="med" len="med"/>
          </a:ln>
        </p:spPr>
      </p:cxnSp>
      <p:cxnSp>
        <p:nvCxnSpPr>
          <p:cNvPr id="3398" name="Google Shape;3398;p183"/>
          <p:cNvCxnSpPr/>
          <p:nvPr/>
        </p:nvCxnSpPr>
        <p:spPr>
          <a:xfrm>
            <a:off x="4318661" y="2928445"/>
            <a:ext cx="1530300" cy="1539600"/>
          </a:xfrm>
          <a:prstGeom prst="straightConnector1">
            <a:avLst/>
          </a:prstGeom>
          <a:noFill/>
          <a:ln w="19050" cap="flat" cmpd="sng">
            <a:solidFill>
              <a:srgbClr val="000000"/>
            </a:solidFill>
            <a:prstDash val="solid"/>
            <a:round/>
            <a:headEnd type="none" w="med" len="med"/>
            <a:tailEnd type="none" w="med" len="med"/>
          </a:ln>
        </p:spPr>
      </p:cxnSp>
      <p:cxnSp>
        <p:nvCxnSpPr>
          <p:cNvPr id="3399" name="Google Shape;3399;p183"/>
          <p:cNvCxnSpPr/>
          <p:nvPr/>
        </p:nvCxnSpPr>
        <p:spPr>
          <a:xfrm>
            <a:off x="1986515" y="2928453"/>
            <a:ext cx="1291800" cy="0"/>
          </a:xfrm>
          <a:prstGeom prst="straightConnector1">
            <a:avLst/>
          </a:prstGeom>
          <a:noFill/>
          <a:ln w="19050" cap="flat" cmpd="sng">
            <a:solidFill>
              <a:srgbClr val="000000"/>
            </a:solidFill>
            <a:prstDash val="solid"/>
            <a:round/>
            <a:headEnd type="none" w="med" len="med"/>
            <a:tailEnd type="triangle" w="med" len="med"/>
          </a:ln>
        </p:spPr>
      </p:cxnSp>
      <p:pic>
        <p:nvPicPr>
          <p:cNvPr id="3400" name="Google Shape;3400;p183"/>
          <p:cNvPicPr preferRelativeResize="0"/>
          <p:nvPr/>
        </p:nvPicPr>
        <p:blipFill>
          <a:blip r:embed="rId3">
            <a:alphaModFix/>
          </a:blip>
          <a:stretch>
            <a:fillRect/>
          </a:stretch>
        </p:blipFill>
        <p:spPr>
          <a:xfrm>
            <a:off x="3356747" y="2203434"/>
            <a:ext cx="1162150" cy="1175844"/>
          </a:xfrm>
          <a:prstGeom prst="rect">
            <a:avLst/>
          </a:prstGeom>
          <a:noFill/>
          <a:ln>
            <a:noFill/>
          </a:ln>
        </p:spPr>
      </p:pic>
      <p:pic>
        <p:nvPicPr>
          <p:cNvPr id="3401" name="Google Shape;3401;p183"/>
          <p:cNvPicPr preferRelativeResize="0"/>
          <p:nvPr/>
        </p:nvPicPr>
        <p:blipFill>
          <a:blip r:embed="rId4">
            <a:alphaModFix/>
          </a:blip>
          <a:stretch>
            <a:fillRect/>
          </a:stretch>
        </p:blipFill>
        <p:spPr>
          <a:xfrm>
            <a:off x="378500" y="2340525"/>
            <a:ext cx="1796207" cy="1175851"/>
          </a:xfrm>
          <a:prstGeom prst="rect">
            <a:avLst/>
          </a:prstGeom>
          <a:noFill/>
          <a:ln>
            <a:noFill/>
          </a:ln>
          <a:effectLst>
            <a:outerShdw blurRad="57150" dist="19050" dir="5400000" algn="bl" rotWithShape="0">
              <a:srgbClr val="000000">
                <a:alpha val="50000"/>
              </a:srgbClr>
            </a:outerShdw>
          </a:effectLst>
        </p:spPr>
      </p:pic>
      <p:sp>
        <p:nvSpPr>
          <p:cNvPr id="3402" name="Google Shape;3402;p183"/>
          <p:cNvSpPr/>
          <p:nvPr/>
        </p:nvSpPr>
        <p:spPr>
          <a:xfrm>
            <a:off x="618000" y="2456275"/>
            <a:ext cx="1368600" cy="867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500" b="1">
                <a:solidFill>
                  <a:srgbClr val="FF0000"/>
                </a:solidFill>
                <a:latin typeface="Roboto"/>
                <a:ea typeface="Roboto"/>
                <a:cs typeface="Roboto"/>
                <a:sym typeface="Roboto"/>
              </a:rPr>
              <a:t>X</a:t>
            </a:r>
            <a:endParaRPr sz="5500" b="1">
              <a:solidFill>
                <a:srgbClr val="FF0000"/>
              </a:solidFill>
              <a:latin typeface="Roboto"/>
              <a:ea typeface="Roboto"/>
              <a:cs typeface="Roboto"/>
              <a:sym typeface="Roboto"/>
            </a:endParaRPr>
          </a:p>
        </p:txBody>
      </p:sp>
      <p:grpSp>
        <p:nvGrpSpPr>
          <p:cNvPr id="3403" name="Google Shape;3403;p183"/>
          <p:cNvGrpSpPr/>
          <p:nvPr/>
        </p:nvGrpSpPr>
        <p:grpSpPr>
          <a:xfrm>
            <a:off x="5745887" y="1189138"/>
            <a:ext cx="3017938" cy="740149"/>
            <a:chOff x="5974487" y="960538"/>
            <a:chExt cx="3017938" cy="740149"/>
          </a:xfrm>
        </p:grpSpPr>
        <p:sp>
          <p:nvSpPr>
            <p:cNvPr id="3404" name="Google Shape;3404;p183"/>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405" name="Google Shape;3405;p183"/>
            <p:cNvGrpSpPr/>
            <p:nvPr/>
          </p:nvGrpSpPr>
          <p:grpSpPr>
            <a:xfrm>
              <a:off x="5974487" y="960538"/>
              <a:ext cx="1130636" cy="740149"/>
              <a:chOff x="7959600" y="743175"/>
              <a:chExt cx="1130636" cy="740149"/>
            </a:xfrm>
          </p:grpSpPr>
          <p:pic>
            <p:nvPicPr>
              <p:cNvPr id="3406" name="Google Shape;3406;p183"/>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407" name="Google Shape;3407;p183"/>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grpSp>
        <p:nvGrpSpPr>
          <p:cNvPr id="3408" name="Google Shape;3408;p183"/>
          <p:cNvGrpSpPr/>
          <p:nvPr/>
        </p:nvGrpSpPr>
        <p:grpSpPr>
          <a:xfrm>
            <a:off x="5745887" y="2102500"/>
            <a:ext cx="3017938" cy="740149"/>
            <a:chOff x="5974487" y="960538"/>
            <a:chExt cx="3017938" cy="740149"/>
          </a:xfrm>
        </p:grpSpPr>
        <p:sp>
          <p:nvSpPr>
            <p:cNvPr id="3409" name="Google Shape;3409;p183"/>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410" name="Google Shape;3410;p183"/>
            <p:cNvGrpSpPr/>
            <p:nvPr/>
          </p:nvGrpSpPr>
          <p:grpSpPr>
            <a:xfrm>
              <a:off x="5974487" y="960538"/>
              <a:ext cx="1130636" cy="740149"/>
              <a:chOff x="7959600" y="743175"/>
              <a:chExt cx="1130636" cy="740149"/>
            </a:xfrm>
          </p:grpSpPr>
          <p:pic>
            <p:nvPicPr>
              <p:cNvPr id="3411" name="Google Shape;3411;p183"/>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412" name="Google Shape;3412;p183"/>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grpSp>
        <p:nvGrpSpPr>
          <p:cNvPr id="3413" name="Google Shape;3413;p183"/>
          <p:cNvGrpSpPr/>
          <p:nvPr/>
        </p:nvGrpSpPr>
        <p:grpSpPr>
          <a:xfrm>
            <a:off x="5745887" y="3014788"/>
            <a:ext cx="3017938" cy="740149"/>
            <a:chOff x="5974487" y="960538"/>
            <a:chExt cx="3017938" cy="740149"/>
          </a:xfrm>
        </p:grpSpPr>
        <p:sp>
          <p:nvSpPr>
            <p:cNvPr id="3414" name="Google Shape;3414;p183"/>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415" name="Google Shape;3415;p183"/>
            <p:cNvGrpSpPr/>
            <p:nvPr/>
          </p:nvGrpSpPr>
          <p:grpSpPr>
            <a:xfrm>
              <a:off x="5974487" y="960538"/>
              <a:ext cx="1130636" cy="740149"/>
              <a:chOff x="7959600" y="743175"/>
              <a:chExt cx="1130636" cy="740149"/>
            </a:xfrm>
          </p:grpSpPr>
          <p:pic>
            <p:nvPicPr>
              <p:cNvPr id="3416" name="Google Shape;3416;p183"/>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417" name="Google Shape;3417;p183"/>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grpSp>
        <p:nvGrpSpPr>
          <p:cNvPr id="3418" name="Google Shape;3418;p183"/>
          <p:cNvGrpSpPr/>
          <p:nvPr/>
        </p:nvGrpSpPr>
        <p:grpSpPr>
          <a:xfrm>
            <a:off x="5745887" y="4012488"/>
            <a:ext cx="3017938" cy="740149"/>
            <a:chOff x="5974487" y="960538"/>
            <a:chExt cx="3017938" cy="740149"/>
          </a:xfrm>
        </p:grpSpPr>
        <p:sp>
          <p:nvSpPr>
            <p:cNvPr id="3419" name="Google Shape;3419;p183"/>
            <p:cNvSpPr txBox="1"/>
            <p:nvPr/>
          </p:nvSpPr>
          <p:spPr>
            <a:xfrm>
              <a:off x="7105125" y="1147613"/>
              <a:ext cx="1887300" cy="3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zombie</a:t>
              </a:r>
              <a:endParaRPr sz="18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a:p>
              <a:pPr marL="0" lvl="0" indent="0" algn="l" rtl="0">
                <a:spcBef>
                  <a:spcPts val="0"/>
                </a:spcBef>
                <a:spcAft>
                  <a:spcPts val="0"/>
                </a:spcAft>
                <a:buNone/>
              </a:pPr>
              <a:endParaRPr sz="1800">
                <a:latin typeface="Inconsolata"/>
                <a:ea typeface="Inconsolata"/>
                <a:cs typeface="Inconsolata"/>
                <a:sym typeface="Inconsolata"/>
              </a:endParaRPr>
            </a:p>
          </p:txBody>
        </p:sp>
        <p:grpSp>
          <p:nvGrpSpPr>
            <p:cNvPr id="3420" name="Google Shape;3420;p183"/>
            <p:cNvGrpSpPr/>
            <p:nvPr/>
          </p:nvGrpSpPr>
          <p:grpSpPr>
            <a:xfrm>
              <a:off x="5974487" y="960538"/>
              <a:ext cx="1130636" cy="740149"/>
              <a:chOff x="7959600" y="743175"/>
              <a:chExt cx="1130636" cy="740149"/>
            </a:xfrm>
          </p:grpSpPr>
          <p:pic>
            <p:nvPicPr>
              <p:cNvPr id="3421" name="Google Shape;3421;p183"/>
              <p:cNvPicPr preferRelativeResize="0"/>
              <p:nvPr/>
            </p:nvPicPr>
            <p:blipFill>
              <a:blip r:embed="rId4">
                <a:alphaModFix/>
              </a:blip>
              <a:stretch>
                <a:fillRect/>
              </a:stretch>
            </p:blipFill>
            <p:spPr>
              <a:xfrm>
                <a:off x="7959600" y="743175"/>
                <a:ext cx="1130636" cy="740149"/>
              </a:xfrm>
              <a:prstGeom prst="rect">
                <a:avLst/>
              </a:prstGeom>
              <a:noFill/>
              <a:ln>
                <a:noFill/>
              </a:ln>
              <a:effectLst>
                <a:outerShdw blurRad="57150" dist="19050" dir="5400000" algn="bl" rotWithShape="0">
                  <a:srgbClr val="000000">
                    <a:alpha val="50000"/>
                  </a:srgbClr>
                </a:outerShdw>
              </a:effectLst>
            </p:spPr>
          </p:pic>
          <p:sp>
            <p:nvSpPr>
              <p:cNvPr id="3422" name="Google Shape;3422;p183"/>
              <p:cNvSpPr/>
              <p:nvPr/>
            </p:nvSpPr>
            <p:spPr>
              <a:xfrm>
                <a:off x="8094118" y="840110"/>
                <a:ext cx="861600" cy="546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0000"/>
                    </a:solidFill>
                    <a:latin typeface="Roboto"/>
                    <a:ea typeface="Roboto"/>
                    <a:cs typeface="Roboto"/>
                    <a:sym typeface="Roboto"/>
                  </a:rPr>
                  <a:t>X</a:t>
                </a:r>
                <a:endParaRPr sz="4500" b="1">
                  <a:solidFill>
                    <a:srgbClr val="FF0000"/>
                  </a:solidFill>
                  <a:latin typeface="Roboto"/>
                  <a:ea typeface="Roboto"/>
                  <a:cs typeface="Roboto"/>
                  <a:sym typeface="Roboto"/>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26"/>
        <p:cNvGrpSpPr/>
        <p:nvPr/>
      </p:nvGrpSpPr>
      <p:grpSpPr>
        <a:xfrm>
          <a:off x="0" y="0"/>
          <a:ext cx="0" cy="0"/>
          <a:chOff x="0" y="0"/>
          <a:chExt cx="0" cy="0"/>
        </a:xfrm>
      </p:grpSpPr>
      <p:sp>
        <p:nvSpPr>
          <p:cNvPr id="3427" name="Google Shape;3427;p18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
        <p:nvSpPr>
          <p:cNvPr id="3428" name="Google Shape;3428;p1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Browser Exploitation Framework</a:t>
            </a:r>
            <a:endParaRPr>
              <a:solidFill>
                <a:schemeClr val="dk1"/>
              </a:solidFill>
            </a:endParaRPr>
          </a:p>
          <a:p>
            <a:pPr marL="0" lvl="0" indent="0" algn="l" rtl="0">
              <a:spcBef>
                <a:spcPts val="0"/>
              </a:spcBef>
              <a:spcAft>
                <a:spcPts val="0"/>
              </a:spcAft>
              <a:buNone/>
            </a:pPr>
            <a:endParaRPr/>
          </a:p>
        </p:txBody>
      </p:sp>
      <p:sp>
        <p:nvSpPr>
          <p:cNvPr id="3429" name="Google Shape;3429;p1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3430" name="Google Shape;3430;p1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3431" name="Google Shape;3431;p184"/>
          <p:cNvGrpSpPr/>
          <p:nvPr/>
        </p:nvGrpSpPr>
        <p:grpSpPr>
          <a:xfrm>
            <a:off x="457181" y="1345103"/>
            <a:ext cx="533372" cy="533480"/>
            <a:chOff x="457200" y="1378813"/>
            <a:chExt cx="695400" cy="695450"/>
          </a:xfrm>
        </p:grpSpPr>
        <p:sp>
          <p:nvSpPr>
            <p:cNvPr id="3432" name="Google Shape;3432;p184"/>
            <p:cNvSpPr/>
            <p:nvPr/>
          </p:nvSpPr>
          <p:spPr>
            <a:xfrm>
              <a:off x="457200" y="1378813"/>
              <a:ext cx="695400" cy="621300"/>
            </a:xfrm>
            <a:prstGeom prst="roundRect">
              <a:avLst>
                <a:gd name="adj" fmla="val 16667"/>
              </a:avLst>
            </a:prstGeom>
            <a:solidFill>
              <a:srgbClr val="45818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3433" name="Google Shape;3433;p184"/>
            <p:cNvSpPr/>
            <p:nvPr/>
          </p:nvSpPr>
          <p:spPr>
            <a:xfrm rot="10800000">
              <a:off x="634726" y="1885638"/>
              <a:ext cx="340325" cy="188625"/>
            </a:xfrm>
            <a:prstGeom prst="flowChartExtra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434" name="Google Shape;3434;p18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84"/>
          <p:cNvSpPr txBox="1">
            <a:spLocks noGrp="1"/>
          </p:cNvSpPr>
          <p:nvPr>
            <p:ph type="subTitle" idx="1"/>
          </p:nvPr>
        </p:nvSpPr>
        <p:spPr>
          <a:xfrm>
            <a:off x="724275" y="1937825"/>
            <a:ext cx="24474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400" dirty="0">
                <a:latin typeface="Roboto"/>
                <a:ea typeface="Roboto"/>
                <a:cs typeface="Roboto"/>
                <a:sym typeface="Roboto"/>
              </a:rPr>
              <a:t>The majority of BeEF exploits occur as the result of an XSS attack, along with social engineering and man-in-the-middle attacks.</a:t>
            </a:r>
            <a:endParaRPr sz="1400" dirty="0">
              <a:latin typeface="Roboto"/>
              <a:ea typeface="Roboto"/>
              <a:cs typeface="Roboto"/>
              <a:sym typeface="Roboto"/>
            </a:endParaRPr>
          </a:p>
        </p:txBody>
      </p:sp>
      <p:grpSp>
        <p:nvGrpSpPr>
          <p:cNvPr id="3436" name="Google Shape;3436;p184"/>
          <p:cNvGrpSpPr/>
          <p:nvPr/>
        </p:nvGrpSpPr>
        <p:grpSpPr>
          <a:xfrm>
            <a:off x="3305156" y="1345103"/>
            <a:ext cx="533372" cy="533480"/>
            <a:chOff x="457200" y="1378813"/>
            <a:chExt cx="695400" cy="695450"/>
          </a:xfrm>
        </p:grpSpPr>
        <p:sp>
          <p:nvSpPr>
            <p:cNvPr id="3437" name="Google Shape;3437;p184"/>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438" name="Google Shape;3438;p184"/>
            <p:cNvSpPr/>
            <p:nvPr/>
          </p:nvSpPr>
          <p:spPr>
            <a:xfrm rot="10800000">
              <a:off x="634726" y="1885638"/>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439" name="Google Shape;3439;p184"/>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84"/>
          <p:cNvSpPr txBox="1">
            <a:spLocks noGrp="1"/>
          </p:cNvSpPr>
          <p:nvPr>
            <p:ph type="subTitle" idx="2"/>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400" dirty="0">
                <a:latin typeface="Roboto"/>
                <a:ea typeface="Roboto"/>
                <a:cs typeface="Roboto"/>
                <a:sym typeface="Roboto"/>
              </a:rPr>
              <a:t>Other attack programs can be used as part of a post-exploitation campaign. While outside the scope of this lesson, the Metasploitable Framework provides a wide variety of post-exploitation attack modules.</a:t>
            </a:r>
            <a:endParaRPr sz="1400" dirty="0">
              <a:latin typeface="Roboto"/>
              <a:ea typeface="Roboto"/>
              <a:cs typeface="Roboto"/>
              <a:sym typeface="Roboto"/>
            </a:endParaRPr>
          </a:p>
        </p:txBody>
      </p:sp>
      <p:grpSp>
        <p:nvGrpSpPr>
          <p:cNvPr id="3441" name="Google Shape;3441;p184"/>
          <p:cNvGrpSpPr/>
          <p:nvPr/>
        </p:nvGrpSpPr>
        <p:grpSpPr>
          <a:xfrm>
            <a:off x="6134081" y="1345853"/>
            <a:ext cx="533372" cy="533480"/>
            <a:chOff x="457200" y="1378813"/>
            <a:chExt cx="695400" cy="695450"/>
          </a:xfrm>
        </p:grpSpPr>
        <p:sp>
          <p:nvSpPr>
            <p:cNvPr id="3442" name="Google Shape;3442;p184"/>
            <p:cNvSpPr/>
            <p:nvPr/>
          </p:nvSpPr>
          <p:spPr>
            <a:xfrm>
              <a:off x="457200" y="1378813"/>
              <a:ext cx="695400" cy="621300"/>
            </a:xfrm>
            <a:prstGeom prst="roundRect">
              <a:avLst>
                <a:gd name="adj" fmla="val 16667"/>
              </a:avLst>
            </a:prstGeom>
            <a:solidFill>
              <a:srgbClr val="0C34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443" name="Google Shape;3443;p184"/>
            <p:cNvSpPr/>
            <p:nvPr/>
          </p:nvSpPr>
          <p:spPr>
            <a:xfrm rot="10800000">
              <a:off x="634726" y="1885638"/>
              <a:ext cx="340325" cy="188625"/>
            </a:xfrm>
            <a:prstGeom prst="flowChartExtract">
              <a:avLst/>
            </a:pr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444" name="Google Shape;3444;p18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84"/>
          <p:cNvSpPr txBox="1">
            <a:spLocks noGrp="1"/>
          </p:cNvSpPr>
          <p:nvPr>
            <p:ph type="subTitle" idx="3"/>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dirty="0">
                <a:latin typeface="Roboto"/>
                <a:ea typeface="Roboto"/>
                <a:cs typeface="Roboto"/>
                <a:sym typeface="Roboto"/>
              </a:rPr>
              <a:t>The BeEF framework also allows more advanced criminal hackers to integrate custom scripts.</a:t>
            </a:r>
            <a:endParaRPr dirty="0">
              <a:latin typeface="Roboto"/>
              <a:ea typeface="Roboto"/>
              <a:cs typeface="Roboto"/>
              <a:sym typeface="Roboto"/>
            </a:endParaRPr>
          </a:p>
        </p:txBody>
      </p:sp>
      <p:pic>
        <p:nvPicPr>
          <p:cNvPr id="3446" name="Google Shape;3446;p184"/>
          <p:cNvPicPr preferRelativeResize="0"/>
          <p:nvPr/>
        </p:nvPicPr>
        <p:blipFill>
          <a:blip r:embed="rId3">
            <a:alphaModFix/>
          </a:blip>
          <a:stretch>
            <a:fillRect/>
          </a:stretch>
        </p:blipFill>
        <p:spPr>
          <a:xfrm>
            <a:off x="7154000" y="3178725"/>
            <a:ext cx="1618674" cy="161867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3450"/>
        <p:cNvGrpSpPr/>
        <p:nvPr/>
      </p:nvGrpSpPr>
      <p:grpSpPr>
        <a:xfrm>
          <a:off x="0" y="0"/>
          <a:ext cx="0" cy="0"/>
          <a:chOff x="0" y="0"/>
          <a:chExt cx="0" cy="0"/>
        </a:xfrm>
      </p:grpSpPr>
      <p:cxnSp>
        <p:nvCxnSpPr>
          <p:cNvPr id="3451" name="Google Shape;3451;p185"/>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452" name="Google Shape;3452;p185"/>
          <p:cNvSpPr txBox="1"/>
          <p:nvPr/>
        </p:nvSpPr>
        <p:spPr>
          <a:xfrm>
            <a:off x="548175" y="2937325"/>
            <a:ext cx="2564100" cy="123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Your CISO released a memo about potential web vulnerabilities in the company’s web browsers.</a:t>
            </a:r>
            <a:endParaRPr>
              <a:solidFill>
                <a:srgbClr val="FFFFFF"/>
              </a:solidFill>
              <a:latin typeface="Roboto"/>
              <a:ea typeface="Roboto"/>
              <a:cs typeface="Roboto"/>
              <a:sym typeface="Roboto"/>
            </a:endParaRPr>
          </a:p>
        </p:txBody>
      </p:sp>
      <p:sp>
        <p:nvSpPr>
          <p:cNvPr id="3453" name="Google Shape;3453;p185"/>
          <p:cNvSpPr txBox="1"/>
          <p:nvPr/>
        </p:nvSpPr>
        <p:spPr>
          <a:xfrm>
            <a:off x="3416450" y="2937325"/>
            <a:ext cx="2307000" cy="148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Your security manager asked you to perform a penetration test to identify any underlying client-side browser vulnerabilities and recommend mitigation strategies.</a:t>
            </a:r>
            <a:endParaRPr>
              <a:solidFill>
                <a:srgbClr val="FFFFFF"/>
              </a:solidFill>
              <a:latin typeface="Roboto"/>
              <a:ea typeface="Roboto"/>
              <a:cs typeface="Roboto"/>
              <a:sym typeface="Roboto"/>
            </a:endParaRPr>
          </a:p>
        </p:txBody>
      </p:sp>
      <p:sp>
        <p:nvSpPr>
          <p:cNvPr id="3454" name="Google Shape;3454;p185"/>
          <p:cNvSpPr txBox="1"/>
          <p:nvPr/>
        </p:nvSpPr>
        <p:spPr>
          <a:xfrm>
            <a:off x="6402950" y="2908350"/>
            <a:ext cx="2307000" cy="175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You will use the BeEF framework to perform your research during your penetration tests.</a:t>
            </a:r>
            <a:endParaRPr>
              <a:solidFill>
                <a:srgbClr val="FFFFFF"/>
              </a:solidFill>
              <a:latin typeface="Roboto"/>
              <a:ea typeface="Roboto"/>
              <a:cs typeface="Roboto"/>
              <a:sym typeface="Roboto"/>
            </a:endParaRPr>
          </a:p>
        </p:txBody>
      </p:sp>
      <p:sp>
        <p:nvSpPr>
          <p:cNvPr id="3455" name="Google Shape;3455;p18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
        <p:nvSpPr>
          <p:cNvPr id="3456" name="Google Shape;3456;p1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BeEF Demo Set Up</a:t>
            </a:r>
            <a:endParaRPr/>
          </a:p>
        </p:txBody>
      </p:sp>
      <p:sp>
        <p:nvSpPr>
          <p:cNvPr id="3457" name="Google Shape;3457;p1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458" name="Google Shape;3458;p185"/>
          <p:cNvCxnSpPr/>
          <p:nvPr/>
        </p:nvCxnSpPr>
        <p:spPr>
          <a:xfrm>
            <a:off x="3242650" y="1373725"/>
            <a:ext cx="0" cy="3082800"/>
          </a:xfrm>
          <a:prstGeom prst="straightConnector1">
            <a:avLst/>
          </a:prstGeom>
          <a:noFill/>
          <a:ln w="9525" cap="flat" cmpd="sng">
            <a:solidFill>
              <a:srgbClr val="FFFFFF"/>
            </a:solidFill>
            <a:prstDash val="solid"/>
            <a:round/>
            <a:headEnd type="none" w="med" len="med"/>
            <a:tailEnd type="none" w="med" len="med"/>
          </a:ln>
        </p:spPr>
      </p:cxnSp>
      <p:cxnSp>
        <p:nvCxnSpPr>
          <p:cNvPr id="3459" name="Google Shape;3459;p185"/>
          <p:cNvCxnSpPr/>
          <p:nvPr/>
        </p:nvCxnSpPr>
        <p:spPr>
          <a:xfrm>
            <a:off x="5929800" y="1373725"/>
            <a:ext cx="0" cy="3082800"/>
          </a:xfrm>
          <a:prstGeom prst="straightConnector1">
            <a:avLst/>
          </a:prstGeom>
          <a:noFill/>
          <a:ln w="9525" cap="flat" cmpd="sng">
            <a:solidFill>
              <a:srgbClr val="FFFFFF"/>
            </a:solidFill>
            <a:prstDash val="solid"/>
            <a:round/>
            <a:headEnd type="none" w="med" len="med"/>
            <a:tailEnd type="none" w="med" len="med"/>
          </a:ln>
        </p:spPr>
      </p:cxnSp>
      <p:sp>
        <p:nvSpPr>
          <p:cNvPr id="3460" name="Google Shape;3460;p1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We’ll demonstrate BeEf with the following scenario: </a:t>
            </a:r>
            <a:endParaRPr>
              <a:solidFill>
                <a:srgbClr val="FFFFFF"/>
              </a:solidFill>
            </a:endParaRPr>
          </a:p>
        </p:txBody>
      </p:sp>
      <p:pic>
        <p:nvPicPr>
          <p:cNvPr id="3461" name="Google Shape;3461;p185"/>
          <p:cNvPicPr preferRelativeResize="0"/>
          <p:nvPr/>
        </p:nvPicPr>
        <p:blipFill rotWithShape="1">
          <a:blip r:embed="rId3">
            <a:alphaModFix/>
          </a:blip>
          <a:srcRect b="2477"/>
          <a:stretch/>
        </p:blipFill>
        <p:spPr>
          <a:xfrm>
            <a:off x="1064925" y="1203875"/>
            <a:ext cx="1350241" cy="1657250"/>
          </a:xfrm>
          <a:prstGeom prst="rect">
            <a:avLst/>
          </a:prstGeom>
          <a:noFill/>
          <a:ln>
            <a:noFill/>
          </a:ln>
          <a:effectLst>
            <a:outerShdw blurRad="57150" dist="19050" dir="5400000" algn="bl" rotWithShape="0">
              <a:srgbClr val="000000">
                <a:alpha val="50000"/>
              </a:srgbClr>
            </a:outerShdw>
          </a:effectLst>
        </p:spPr>
      </p:pic>
      <p:pic>
        <p:nvPicPr>
          <p:cNvPr id="3462" name="Google Shape;3462;p185"/>
          <p:cNvPicPr preferRelativeResize="0"/>
          <p:nvPr/>
        </p:nvPicPr>
        <p:blipFill>
          <a:blip r:embed="rId4">
            <a:alphaModFix/>
          </a:blip>
          <a:stretch>
            <a:fillRect/>
          </a:stretch>
        </p:blipFill>
        <p:spPr>
          <a:xfrm>
            <a:off x="3452950" y="1519525"/>
            <a:ext cx="2351750" cy="1311500"/>
          </a:xfrm>
          <a:prstGeom prst="rect">
            <a:avLst/>
          </a:prstGeom>
          <a:noFill/>
          <a:ln>
            <a:noFill/>
          </a:ln>
          <a:effectLst>
            <a:outerShdw blurRad="57150" dist="19050" dir="5400000" algn="bl" rotWithShape="0">
              <a:srgbClr val="000000">
                <a:alpha val="50000"/>
              </a:srgbClr>
            </a:outerShdw>
          </a:effectLst>
        </p:spPr>
      </p:pic>
      <p:pic>
        <p:nvPicPr>
          <p:cNvPr id="3463" name="Google Shape;3463;p185"/>
          <p:cNvPicPr preferRelativeResize="0"/>
          <p:nvPr/>
        </p:nvPicPr>
        <p:blipFill>
          <a:blip r:embed="rId5">
            <a:alphaModFix/>
          </a:blip>
          <a:stretch>
            <a:fillRect/>
          </a:stretch>
        </p:blipFill>
        <p:spPr>
          <a:xfrm>
            <a:off x="6302150" y="1184837"/>
            <a:ext cx="1898855" cy="165723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67"/>
        <p:cNvGrpSpPr/>
        <p:nvPr/>
      </p:nvGrpSpPr>
      <p:grpSpPr>
        <a:xfrm>
          <a:off x="0" y="0"/>
          <a:ext cx="0" cy="0"/>
          <a:chOff x="0" y="0"/>
          <a:chExt cx="0" cy="0"/>
        </a:xfrm>
      </p:grpSpPr>
      <p:sp>
        <p:nvSpPr>
          <p:cNvPr id="3468" name="Google Shape;3468;p18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8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8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8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72" name="Google Shape;3472;p186"/>
          <p:cNvPicPr preferRelativeResize="0"/>
          <p:nvPr/>
        </p:nvPicPr>
        <p:blipFill rotWithShape="1">
          <a:blip r:embed="rId3">
            <a:alphaModFix amt="41000"/>
          </a:blip>
          <a:srcRect t="475" b="465"/>
          <a:stretch/>
        </p:blipFill>
        <p:spPr>
          <a:xfrm>
            <a:off x="429768" y="1402811"/>
            <a:ext cx="785567" cy="606900"/>
          </a:xfrm>
          <a:prstGeom prst="rect">
            <a:avLst/>
          </a:prstGeom>
          <a:noFill/>
          <a:ln>
            <a:noFill/>
          </a:ln>
        </p:spPr>
      </p:pic>
      <p:pic>
        <p:nvPicPr>
          <p:cNvPr id="3473" name="Google Shape;3473;p186"/>
          <p:cNvPicPr preferRelativeResize="0"/>
          <p:nvPr/>
        </p:nvPicPr>
        <p:blipFill rotWithShape="1">
          <a:blip r:embed="rId3">
            <a:alphaModFix amt="41000"/>
          </a:blip>
          <a:srcRect t="475" b="465"/>
          <a:stretch/>
        </p:blipFill>
        <p:spPr>
          <a:xfrm>
            <a:off x="429768" y="2227098"/>
            <a:ext cx="785566" cy="606900"/>
          </a:xfrm>
          <a:prstGeom prst="rect">
            <a:avLst/>
          </a:prstGeom>
          <a:noFill/>
          <a:ln>
            <a:noFill/>
          </a:ln>
        </p:spPr>
      </p:pic>
      <p:pic>
        <p:nvPicPr>
          <p:cNvPr id="3474" name="Google Shape;3474;p186"/>
          <p:cNvPicPr preferRelativeResize="0"/>
          <p:nvPr/>
        </p:nvPicPr>
        <p:blipFill rotWithShape="1">
          <a:blip r:embed="rId3">
            <a:alphaModFix amt="41000"/>
          </a:blip>
          <a:srcRect t="475" b="465"/>
          <a:stretch/>
        </p:blipFill>
        <p:spPr>
          <a:xfrm>
            <a:off x="429768" y="3056198"/>
            <a:ext cx="785566" cy="606900"/>
          </a:xfrm>
          <a:prstGeom prst="rect">
            <a:avLst/>
          </a:prstGeom>
          <a:noFill/>
          <a:ln>
            <a:noFill/>
          </a:ln>
        </p:spPr>
      </p:pic>
      <p:pic>
        <p:nvPicPr>
          <p:cNvPr id="3475" name="Google Shape;3475;p186"/>
          <p:cNvPicPr preferRelativeResize="0"/>
          <p:nvPr/>
        </p:nvPicPr>
        <p:blipFill rotWithShape="1">
          <a:blip r:embed="rId3">
            <a:alphaModFix amt="41000"/>
          </a:blip>
          <a:srcRect t="475" b="465"/>
          <a:stretch/>
        </p:blipFill>
        <p:spPr>
          <a:xfrm>
            <a:off x="432306" y="3916573"/>
            <a:ext cx="785567" cy="606900"/>
          </a:xfrm>
          <a:prstGeom prst="rect">
            <a:avLst/>
          </a:prstGeom>
          <a:noFill/>
          <a:ln>
            <a:noFill/>
          </a:ln>
        </p:spPr>
      </p:pic>
      <p:sp>
        <p:nvSpPr>
          <p:cNvPr id="3476" name="Google Shape;3476;p1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BeEF Demo</a:t>
            </a:r>
            <a:endParaRPr/>
          </a:p>
        </p:txBody>
      </p:sp>
      <p:sp>
        <p:nvSpPr>
          <p:cNvPr id="3477" name="Google Shape;3477;p1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complete the following steps: </a:t>
            </a:r>
            <a:endParaRPr/>
          </a:p>
        </p:txBody>
      </p:sp>
      <p:sp>
        <p:nvSpPr>
          <p:cNvPr id="3478" name="Google Shape;3478;p186"/>
          <p:cNvSpPr txBox="1">
            <a:spLocks noGrp="1"/>
          </p:cNvSpPr>
          <p:nvPr>
            <p:ph type="subTitle" idx="1"/>
          </p:nvPr>
        </p:nvSpPr>
        <p:spPr>
          <a:xfrm>
            <a:off x="1464685" y="1398000"/>
            <a:ext cx="76935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Edit the </a:t>
            </a:r>
            <a:r>
              <a:rPr lang="en" sz="1300" b="1">
                <a:latin typeface="Inconsolata"/>
                <a:ea typeface="Inconsolata"/>
                <a:cs typeface="Inconsolata"/>
                <a:sym typeface="Inconsolata"/>
              </a:rPr>
              <a:t>.html</a:t>
            </a:r>
            <a:r>
              <a:rPr lang="en" sz="1300">
                <a:latin typeface="Roboto"/>
                <a:ea typeface="Roboto"/>
                <a:cs typeface="Roboto"/>
                <a:sym typeface="Roboto"/>
              </a:rPr>
              <a:t> file and add malicious JavaScript to the webpage that we’ll use in our attack.</a:t>
            </a:r>
            <a:endParaRPr sz="1300">
              <a:latin typeface="Roboto"/>
              <a:ea typeface="Roboto"/>
              <a:cs typeface="Roboto"/>
              <a:sym typeface="Roboto"/>
            </a:endParaRPr>
          </a:p>
        </p:txBody>
      </p:sp>
      <p:sp>
        <p:nvSpPr>
          <p:cNvPr id="3479" name="Google Shape;3479;p186"/>
          <p:cNvSpPr txBox="1">
            <a:spLocks noGrp="1"/>
          </p:cNvSpPr>
          <p:nvPr>
            <p:ph type="subTitle" idx="2"/>
          </p:nvPr>
        </p:nvSpPr>
        <p:spPr>
          <a:xfrm>
            <a:off x="1444113" y="2233550"/>
            <a:ext cx="77142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Visit the infected webpage from a host on the network (the victim).</a:t>
            </a:r>
            <a:endParaRPr sz="1300">
              <a:latin typeface="Roboto"/>
              <a:ea typeface="Roboto"/>
              <a:cs typeface="Roboto"/>
              <a:sym typeface="Roboto"/>
            </a:endParaRPr>
          </a:p>
        </p:txBody>
      </p:sp>
      <p:sp>
        <p:nvSpPr>
          <p:cNvPr id="3480" name="Google Shape;3480;p186"/>
          <p:cNvSpPr txBox="1">
            <a:spLocks noGrp="1"/>
          </p:cNvSpPr>
          <p:nvPr>
            <p:ph type="subTitle" idx="3"/>
          </p:nvPr>
        </p:nvSpPr>
        <p:spPr>
          <a:xfrm>
            <a:off x="1454399" y="3076275"/>
            <a:ext cx="77142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Execute a BeEF </a:t>
            </a:r>
            <a:r>
              <a:rPr lang="en" sz="1300" b="1">
                <a:latin typeface="Roboto"/>
                <a:ea typeface="Roboto"/>
                <a:cs typeface="Roboto"/>
                <a:sym typeface="Roboto"/>
              </a:rPr>
              <a:t>hook</a:t>
            </a:r>
            <a:r>
              <a:rPr lang="en" sz="1300">
                <a:latin typeface="Roboto"/>
                <a:ea typeface="Roboto"/>
                <a:cs typeface="Roboto"/>
                <a:sym typeface="Roboto"/>
              </a:rPr>
              <a:t>, then perform various client-side attacks against the victim’s web browser.</a:t>
            </a:r>
            <a:endParaRPr sz="1300">
              <a:latin typeface="Roboto"/>
              <a:ea typeface="Roboto"/>
              <a:cs typeface="Roboto"/>
              <a:sym typeface="Roboto"/>
            </a:endParaRPr>
          </a:p>
        </p:txBody>
      </p:sp>
      <p:sp>
        <p:nvSpPr>
          <p:cNvPr id="3481" name="Google Shape;3481;p186"/>
          <p:cNvSpPr txBox="1">
            <a:spLocks noGrp="1"/>
          </p:cNvSpPr>
          <p:nvPr>
            <p:ph type="subTitle" idx="4"/>
          </p:nvPr>
        </p:nvSpPr>
        <p:spPr>
          <a:xfrm>
            <a:off x="1444050" y="3918975"/>
            <a:ext cx="77142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Recommend three mitigation strategies that defend against BeEF hooks and malicious JavaScript.</a:t>
            </a:r>
            <a:endParaRPr sz="13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1" name="Shape 3065"/>
        <p:cNvGrpSpPr/>
        <p:nvPr/>
      </p:nvGrpSpPr>
      <p:grpSpPr>
        <a:xfrm>
          <a:off x="0" y="0"/>
          <a:ext cx="0" cy="0"/>
          <a:chOff x="0" y="0"/>
          <a:chExt cx="0" cy="0"/>
        </a:xfrm>
      </p:grpSpPr>
      <p:sp>
        <p:nvSpPr>
          <p:cNvPr id="3066" name="Google Shape;3066;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Offense Informs Defense</a:t>
            </a:r>
            <a:endParaRPr>
              <a:solidFill>
                <a:schemeClr val="dk1"/>
              </a:solidFill>
            </a:endParaRPr>
          </a:p>
          <a:p>
            <a:pPr marL="0" lvl="0" indent="0" algn="l" rtl="0">
              <a:spcBef>
                <a:spcPts val="0"/>
              </a:spcBef>
              <a:spcAft>
                <a:spcPts val="0"/>
              </a:spcAft>
              <a:buNone/>
            </a:pPr>
            <a:endParaRPr/>
          </a:p>
        </p:txBody>
      </p:sp>
      <p:sp>
        <p:nvSpPr>
          <p:cNvPr id="3067" name="Google Shape;3067;p160"/>
          <p:cNvSpPr txBox="1">
            <a:spLocks noGrp="1"/>
          </p:cNvSpPr>
          <p:nvPr>
            <p:ph type="subTitle" idx="1"/>
          </p:nvPr>
        </p:nvSpPr>
        <p:spPr>
          <a:xfrm>
            <a:off x="0" y="675975"/>
            <a:ext cx="9144000" cy="3648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Throughout this unit, we will act out examples of malicious attacks to show how various hacks and exploits work and how we can better defend against them. </a:t>
            </a:r>
            <a:endParaRPr/>
          </a:p>
          <a:p>
            <a:pPr marL="0" lvl="0" indent="0" algn="l" rtl="0">
              <a:spcBef>
                <a:spcPts val="0"/>
              </a:spcBef>
              <a:spcAft>
                <a:spcPts val="0"/>
              </a:spcAft>
              <a:buNone/>
            </a:pPr>
            <a:endParaRPr/>
          </a:p>
          <a:p>
            <a:pPr marL="0" lvl="0" indent="0" algn="l" rtl="0">
              <a:spcBef>
                <a:spcPts val="0"/>
              </a:spcBef>
              <a:spcAft>
                <a:spcPts val="0"/>
              </a:spcAft>
              <a:buNone/>
            </a:pPr>
            <a:r>
              <a:rPr lang="en"/>
              <a:t>It is important to note that the skills we learn </a:t>
            </a:r>
            <a:br>
              <a:rPr lang="en"/>
            </a:br>
            <a:r>
              <a:rPr lang="en"/>
              <a:t>in offensive security units should only be used </a:t>
            </a:r>
            <a:br>
              <a:rPr lang="en"/>
            </a:br>
            <a:r>
              <a:rPr lang="en"/>
              <a:t>ethically and with permission.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actions and intents of criminal hackers, </a:t>
            </a:r>
            <a:br>
              <a:rPr lang="en"/>
            </a:br>
            <a:r>
              <a:rPr lang="en"/>
              <a:t>hacktivists and other malicious actors that </a:t>
            </a:r>
            <a:br>
              <a:rPr lang="en"/>
            </a:br>
            <a:r>
              <a:rPr lang="en"/>
              <a:t>we mimic for demonstrations are in no </a:t>
            </a:r>
            <a:br>
              <a:rPr lang="en"/>
            </a:br>
            <a:r>
              <a:rPr lang="en"/>
              <a:t>way condoned or encouraged.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68" name="Google Shape;3068;p1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069" name="Google Shape;3069;p160"/>
          <p:cNvPicPr preferRelativeResize="0"/>
          <p:nvPr/>
        </p:nvPicPr>
        <p:blipFill>
          <a:blip r:embed="rId3">
            <a:alphaModFix/>
          </a:blip>
          <a:stretch>
            <a:fillRect/>
          </a:stretch>
        </p:blipFill>
        <p:spPr>
          <a:xfrm>
            <a:off x="5581650" y="1638300"/>
            <a:ext cx="3011650" cy="3011650"/>
          </a:xfrm>
          <a:prstGeom prst="rect">
            <a:avLst/>
          </a:prstGeom>
          <a:noFill/>
          <a:ln>
            <a:noFill/>
          </a:ln>
        </p:spPr>
      </p:pic>
      <p:cxnSp>
        <p:nvCxnSpPr>
          <p:cNvPr id="3070" name="Google Shape;3070;p160"/>
          <p:cNvCxnSpPr/>
          <p:nvPr/>
        </p:nvCxnSpPr>
        <p:spPr>
          <a:xfrm>
            <a:off x="438150" y="2686050"/>
            <a:ext cx="44004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85"/>
        <p:cNvGrpSpPr/>
        <p:nvPr/>
      </p:nvGrpSpPr>
      <p:grpSpPr>
        <a:xfrm>
          <a:off x="0" y="0"/>
          <a:ext cx="0" cy="0"/>
          <a:chOff x="0" y="0"/>
          <a:chExt cx="0" cy="0"/>
        </a:xfrm>
      </p:grpSpPr>
      <p:sp>
        <p:nvSpPr>
          <p:cNvPr id="3486" name="Google Shape;3486;p18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BeEF</a:t>
            </a:r>
            <a:endParaRPr/>
          </a:p>
        </p:txBody>
      </p:sp>
      <p:sp>
        <p:nvSpPr>
          <p:cNvPr id="3487" name="Google Shape;3487;p18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91"/>
        <p:cNvGrpSpPr/>
        <p:nvPr/>
      </p:nvGrpSpPr>
      <p:grpSpPr>
        <a:xfrm>
          <a:off x="0" y="0"/>
          <a:ext cx="0" cy="0"/>
          <a:chOff x="0" y="0"/>
          <a:chExt cx="0" cy="0"/>
        </a:xfrm>
      </p:grpSpPr>
      <p:grpSp>
        <p:nvGrpSpPr>
          <p:cNvPr id="3492" name="Google Shape;3492;p188"/>
          <p:cNvGrpSpPr/>
          <p:nvPr/>
        </p:nvGrpSpPr>
        <p:grpSpPr>
          <a:xfrm>
            <a:off x="457181" y="1345103"/>
            <a:ext cx="533372" cy="533480"/>
            <a:chOff x="457200" y="1378813"/>
            <a:chExt cx="695400" cy="695450"/>
          </a:xfrm>
        </p:grpSpPr>
        <p:sp>
          <p:nvSpPr>
            <p:cNvPr id="3493" name="Google Shape;3493;p188"/>
            <p:cNvSpPr/>
            <p:nvPr/>
          </p:nvSpPr>
          <p:spPr>
            <a:xfrm>
              <a:off x="457200" y="1378813"/>
              <a:ext cx="695400" cy="621300"/>
            </a:xfrm>
            <a:prstGeom prst="roundRect">
              <a:avLst>
                <a:gd name="adj" fmla="val 16667"/>
              </a:avLst>
            </a:prstGeom>
            <a:solidFill>
              <a:srgbClr val="45818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3494" name="Google Shape;3494;p188"/>
            <p:cNvSpPr/>
            <p:nvPr/>
          </p:nvSpPr>
          <p:spPr>
            <a:xfrm rot="10800000">
              <a:off x="634726" y="1885638"/>
              <a:ext cx="340325" cy="188625"/>
            </a:xfrm>
            <a:prstGeom prst="flowChartExtra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495" name="Google Shape;3495;p18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6" name="Google Shape;3496;p188"/>
          <p:cNvGrpSpPr/>
          <p:nvPr/>
        </p:nvGrpSpPr>
        <p:grpSpPr>
          <a:xfrm>
            <a:off x="3305156" y="1345103"/>
            <a:ext cx="533372" cy="533480"/>
            <a:chOff x="457200" y="1378813"/>
            <a:chExt cx="695400" cy="695450"/>
          </a:xfrm>
        </p:grpSpPr>
        <p:sp>
          <p:nvSpPr>
            <p:cNvPr id="3497" name="Google Shape;3497;p188"/>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498" name="Google Shape;3498;p188"/>
            <p:cNvSpPr/>
            <p:nvPr/>
          </p:nvSpPr>
          <p:spPr>
            <a:xfrm rot="10800000">
              <a:off x="634726" y="1885638"/>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499" name="Google Shape;3499;p188"/>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0" name="Google Shape;3500;p188"/>
          <p:cNvGrpSpPr/>
          <p:nvPr/>
        </p:nvGrpSpPr>
        <p:grpSpPr>
          <a:xfrm>
            <a:off x="6134081" y="1345853"/>
            <a:ext cx="533372" cy="533480"/>
            <a:chOff x="457200" y="1378813"/>
            <a:chExt cx="695400" cy="695450"/>
          </a:xfrm>
        </p:grpSpPr>
        <p:sp>
          <p:nvSpPr>
            <p:cNvPr id="3501" name="Google Shape;3501;p188"/>
            <p:cNvSpPr/>
            <p:nvPr/>
          </p:nvSpPr>
          <p:spPr>
            <a:xfrm>
              <a:off x="457200" y="1378813"/>
              <a:ext cx="695400" cy="621300"/>
            </a:xfrm>
            <a:prstGeom prst="roundRect">
              <a:avLst>
                <a:gd name="adj" fmla="val 16667"/>
              </a:avLst>
            </a:prstGeom>
            <a:solidFill>
              <a:srgbClr val="0C34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502" name="Google Shape;3502;p188"/>
            <p:cNvSpPr/>
            <p:nvPr/>
          </p:nvSpPr>
          <p:spPr>
            <a:xfrm rot="10800000">
              <a:off x="634726" y="1885638"/>
              <a:ext cx="340325" cy="188625"/>
            </a:xfrm>
            <a:prstGeom prst="flowChartExtract">
              <a:avLst/>
            </a:pr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503" name="Google Shape;3503;p18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BeEF Mitigation</a:t>
            </a:r>
            <a:endParaRPr/>
          </a:p>
        </p:txBody>
      </p:sp>
      <p:sp>
        <p:nvSpPr>
          <p:cNvPr id="3505" name="Google Shape;3505;p1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Mitigation strategies against BeEF hooks include: </a:t>
            </a:r>
            <a:endParaRPr/>
          </a:p>
        </p:txBody>
      </p:sp>
      <p:sp>
        <p:nvSpPr>
          <p:cNvPr id="3506" name="Google Shape;3506;p188"/>
          <p:cNvSpPr txBox="1">
            <a:spLocks noGrp="1"/>
          </p:cNvSpPr>
          <p:nvPr>
            <p:ph type="subTitle" idx="1"/>
          </p:nvPr>
        </p:nvSpPr>
        <p:spPr>
          <a:xfrm>
            <a:off x="766325" y="2031600"/>
            <a:ext cx="2192400" cy="238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b="1" dirty="0">
                <a:latin typeface="Roboto"/>
                <a:ea typeface="Roboto"/>
                <a:cs typeface="Roboto"/>
                <a:sym typeface="Roboto"/>
              </a:rPr>
              <a:t>Vegan Chrome </a:t>
            </a:r>
            <a:br>
              <a:rPr lang="en" sz="1400" b="1" dirty="0">
                <a:latin typeface="Roboto"/>
                <a:ea typeface="Roboto"/>
                <a:cs typeface="Roboto"/>
                <a:sym typeface="Roboto"/>
              </a:rPr>
            </a:br>
            <a:r>
              <a:rPr lang="en" sz="1400" b="1" dirty="0">
                <a:latin typeface="Roboto"/>
                <a:ea typeface="Roboto"/>
                <a:cs typeface="Roboto"/>
                <a:sym typeface="Roboto"/>
              </a:rPr>
              <a:t>Browser Extension</a:t>
            </a:r>
            <a:endParaRPr sz="1400" b="1" dirty="0">
              <a:latin typeface="Roboto"/>
              <a:ea typeface="Roboto"/>
              <a:cs typeface="Roboto"/>
              <a:sym typeface="Roboto"/>
            </a:endParaRPr>
          </a:p>
          <a:p>
            <a:pPr marL="0" lvl="0" indent="0" algn="l" rtl="0">
              <a:lnSpc>
                <a:spcPct val="115000"/>
              </a:lnSpc>
              <a:spcBef>
                <a:spcPts val="800"/>
              </a:spcBef>
              <a:spcAft>
                <a:spcPts val="0"/>
              </a:spcAft>
              <a:buNone/>
            </a:pPr>
            <a:r>
              <a:rPr lang="en" sz="1400" dirty="0">
                <a:latin typeface="Roboto"/>
                <a:ea typeface="Roboto"/>
                <a:cs typeface="Roboto"/>
                <a:sym typeface="Roboto"/>
              </a:rPr>
              <a:t>This extension detects BeEF hooks and blocks the offending domain, preventing the attack.</a:t>
            </a:r>
            <a:endParaRPr sz="1400" dirty="0">
              <a:latin typeface="Roboto"/>
              <a:ea typeface="Roboto"/>
              <a:cs typeface="Roboto"/>
              <a:sym typeface="Roboto"/>
            </a:endParaRPr>
          </a:p>
          <a:p>
            <a:pPr marL="0" lvl="0" indent="0" algn="l" rtl="0">
              <a:lnSpc>
                <a:spcPct val="115000"/>
              </a:lnSpc>
              <a:spcBef>
                <a:spcPts val="800"/>
              </a:spcBef>
              <a:spcAft>
                <a:spcPts val="800"/>
              </a:spcAft>
              <a:buNone/>
            </a:pPr>
            <a:endParaRPr dirty="0"/>
          </a:p>
        </p:txBody>
      </p:sp>
      <p:sp>
        <p:nvSpPr>
          <p:cNvPr id="3507" name="Google Shape;3507;p188"/>
          <p:cNvSpPr txBox="1">
            <a:spLocks noGrp="1"/>
          </p:cNvSpPr>
          <p:nvPr>
            <p:ph type="subTitle" idx="2"/>
          </p:nvPr>
        </p:nvSpPr>
        <p:spPr>
          <a:xfrm>
            <a:off x="3600750" y="2031600"/>
            <a:ext cx="2192400" cy="224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b="1" dirty="0">
                <a:latin typeface="Roboto"/>
                <a:ea typeface="Roboto"/>
                <a:cs typeface="Roboto"/>
                <a:sym typeface="Roboto"/>
              </a:rPr>
              <a:t>Snort Rule</a:t>
            </a:r>
            <a:endParaRPr sz="1400" b="1" dirty="0">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sz="1400" dirty="0">
                <a:latin typeface="Roboto"/>
                <a:ea typeface="Roboto"/>
                <a:cs typeface="Roboto"/>
                <a:sym typeface="Roboto"/>
              </a:rPr>
              <a:t>Add an emerging threats Snort rule to the company’s IDS.</a:t>
            </a:r>
            <a:endParaRPr sz="1400" dirty="0">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endParaRPr dirty="0"/>
          </a:p>
          <a:p>
            <a:pPr marL="0" lvl="0" indent="0" algn="l" rtl="0">
              <a:lnSpc>
                <a:spcPct val="115000"/>
              </a:lnSpc>
              <a:spcBef>
                <a:spcPts val="800"/>
              </a:spcBef>
              <a:spcAft>
                <a:spcPts val="800"/>
              </a:spcAft>
              <a:buNone/>
            </a:pPr>
            <a:endParaRPr dirty="0"/>
          </a:p>
        </p:txBody>
      </p:sp>
      <p:sp>
        <p:nvSpPr>
          <p:cNvPr id="3508" name="Google Shape;3508;p188"/>
          <p:cNvSpPr txBox="1">
            <a:spLocks noGrp="1"/>
          </p:cNvSpPr>
          <p:nvPr>
            <p:ph type="subTitle" idx="3"/>
          </p:nvPr>
        </p:nvSpPr>
        <p:spPr>
          <a:xfrm>
            <a:off x="6518625" y="2031602"/>
            <a:ext cx="2371500" cy="227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latin typeface="Roboto"/>
                <a:ea typeface="Roboto"/>
                <a:cs typeface="Roboto"/>
                <a:sym typeface="Roboto"/>
              </a:rPr>
              <a:t>Content Security Policy</a:t>
            </a:r>
            <a:endParaRPr b="1" dirty="0">
              <a:latin typeface="Roboto"/>
              <a:ea typeface="Roboto"/>
              <a:cs typeface="Roboto"/>
              <a:sym typeface="Roboto"/>
            </a:endParaRPr>
          </a:p>
          <a:p>
            <a:pPr marL="0" lvl="0" indent="0" algn="l" rtl="0">
              <a:lnSpc>
                <a:spcPct val="115000"/>
              </a:lnSpc>
              <a:spcBef>
                <a:spcPts val="800"/>
              </a:spcBef>
              <a:spcAft>
                <a:spcPts val="800"/>
              </a:spcAft>
              <a:buClr>
                <a:schemeClr val="dk1"/>
              </a:buClr>
              <a:buSzPts val="1100"/>
              <a:buFont typeface="Arial"/>
              <a:buNone/>
            </a:pPr>
            <a:r>
              <a:rPr lang="en" dirty="0">
                <a:latin typeface="Roboto"/>
                <a:ea typeface="Roboto"/>
                <a:cs typeface="Roboto"/>
                <a:sym typeface="Roboto"/>
              </a:rPr>
              <a:t>An added layer of network security that detects and mitigates specific types of attacks, such as XSS and injection attacks.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sp>
        <p:nvSpPr>
          <p:cNvPr id="3513" name="Google Shape;3513;p189"/>
          <p:cNvSpPr txBox="1">
            <a:spLocks noGrp="1"/>
          </p:cNvSpPr>
          <p:nvPr>
            <p:ph type="sldNum" idx="4294967295"/>
          </p:nvPr>
        </p:nvSpPr>
        <p:spPr>
          <a:xfrm>
            <a:off x="8688375" y="4881000"/>
            <a:ext cx="333600" cy="10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600"/>
              <a:t>47</a:t>
            </a:r>
            <a:endParaRPr sz="600"/>
          </a:p>
        </p:txBody>
      </p:sp>
      <p:pic>
        <p:nvPicPr>
          <p:cNvPr id="3514" name="Google Shape;3514;p189"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8"/>
        <p:cNvGrpSpPr/>
        <p:nvPr/>
      </p:nvGrpSpPr>
      <p:grpSpPr>
        <a:xfrm>
          <a:off x="0" y="0"/>
          <a:ext cx="0" cy="0"/>
          <a:chOff x="0" y="0"/>
          <a:chExt cx="0" cy="0"/>
        </a:xfrm>
      </p:grpSpPr>
      <p:sp>
        <p:nvSpPr>
          <p:cNvPr id="3519" name="Google Shape;3519;p19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3520" name="Google Shape;3520;p19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BeEF</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use BeEf to test </a:t>
            </a:r>
            <a:br>
              <a:rPr lang="en" sz="2000">
                <a:latin typeface="Roboto Light"/>
                <a:ea typeface="Roboto Light"/>
                <a:cs typeface="Roboto Light"/>
                <a:sym typeface="Roboto Light"/>
              </a:rPr>
            </a:br>
            <a:r>
              <a:rPr lang="en" sz="2000">
                <a:latin typeface="Roboto Light"/>
                <a:ea typeface="Roboto Light"/>
                <a:cs typeface="Roboto Light"/>
                <a:sym typeface="Roboto Light"/>
              </a:rPr>
              <a:t>a web client for vulnerabilities. </a:t>
            </a:r>
            <a:endParaRPr sz="2000">
              <a:latin typeface="Roboto Light"/>
              <a:ea typeface="Roboto Light"/>
              <a:cs typeface="Roboto Light"/>
              <a:sym typeface="Roboto Light"/>
            </a:endParaRPr>
          </a:p>
        </p:txBody>
      </p:sp>
      <p:sp>
        <p:nvSpPr>
          <p:cNvPr id="3521" name="Google Shape;3521;p19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sp>
        <p:nvSpPr>
          <p:cNvPr id="3526" name="Google Shape;3526;p19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30"/>
        <p:cNvGrpSpPr/>
        <p:nvPr/>
      </p:nvGrpSpPr>
      <p:grpSpPr>
        <a:xfrm>
          <a:off x="0" y="0"/>
          <a:ext cx="0" cy="0"/>
          <a:chOff x="0" y="0"/>
          <a:chExt cx="0" cy="0"/>
        </a:xfrm>
      </p:grpSpPr>
      <p:sp>
        <p:nvSpPr>
          <p:cNvPr id="3531" name="Google Shape;3531;p19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Windows-Based Injections</a:t>
            </a:r>
            <a:endParaRPr/>
          </a:p>
        </p:txBody>
      </p:sp>
      <p:sp>
        <p:nvSpPr>
          <p:cNvPr id="3532" name="Google Shape;3532;p19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2FCF3"/>
        </a:solidFill>
        <a:effectLst/>
      </p:bgPr>
    </p:bg>
    <p:spTree>
      <p:nvGrpSpPr>
        <p:cNvPr id="1" name="Shape 3536"/>
        <p:cNvGrpSpPr/>
        <p:nvPr/>
      </p:nvGrpSpPr>
      <p:grpSpPr>
        <a:xfrm>
          <a:off x="0" y="0"/>
          <a:ext cx="0" cy="0"/>
          <a:chOff x="0" y="0"/>
          <a:chExt cx="0" cy="0"/>
        </a:xfrm>
      </p:grpSpPr>
      <p:sp>
        <p:nvSpPr>
          <p:cNvPr id="3537" name="Google Shape;3537;p193"/>
          <p:cNvSpPr/>
          <p:nvPr/>
        </p:nvSpPr>
        <p:spPr>
          <a:xfrm>
            <a:off x="-229450" y="1797225"/>
            <a:ext cx="9548700" cy="968100"/>
          </a:xfrm>
          <a:prstGeom prst="rect">
            <a:avLst/>
          </a:prstGeom>
          <a:solidFill>
            <a:srgbClr val="FFFFFF"/>
          </a:solidFill>
          <a:ln>
            <a:noFill/>
          </a:ln>
          <a:effectLst>
            <a:outerShdw blurRad="2000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Windows Injections</a:t>
            </a:r>
            <a:endParaRPr/>
          </a:p>
        </p:txBody>
      </p:sp>
      <p:sp>
        <p:nvSpPr>
          <p:cNvPr id="3539" name="Google Shape;3539;p19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we’ll look at injections specific to Windows machines. </a:t>
            </a:r>
            <a:endParaRPr/>
          </a:p>
        </p:txBody>
      </p:sp>
      <p:sp>
        <p:nvSpPr>
          <p:cNvPr id="3540" name="Google Shape;3540;p193"/>
          <p:cNvSpPr txBox="1">
            <a:spLocks noGrp="1"/>
          </p:cNvSpPr>
          <p:nvPr>
            <p:ph type="body" idx="3"/>
          </p:nvPr>
        </p:nvSpPr>
        <p:spPr>
          <a:xfrm>
            <a:off x="175" y="1284250"/>
            <a:ext cx="9144000" cy="4566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t>To search for a file located on the </a:t>
            </a:r>
            <a:r>
              <a:rPr lang="en" sz="1800" b="1">
                <a:latin typeface="Inconsolata"/>
                <a:ea typeface="Inconsolata"/>
                <a:cs typeface="Inconsolata"/>
                <a:sym typeface="Inconsolata"/>
              </a:rPr>
              <a:t>c:\</a:t>
            </a:r>
            <a:r>
              <a:rPr lang="en" sz="1800"/>
              <a:t> drive:</a:t>
            </a:r>
            <a:endParaRPr/>
          </a:p>
        </p:txBody>
      </p:sp>
      <p:sp>
        <p:nvSpPr>
          <p:cNvPr id="3541" name="Google Shape;3541;p19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
        <p:nvSpPr>
          <p:cNvPr id="3542" name="Google Shape;3542;p193"/>
          <p:cNvSpPr txBox="1"/>
          <p:nvPr/>
        </p:nvSpPr>
        <p:spPr>
          <a:xfrm>
            <a:off x="175" y="1893250"/>
            <a:ext cx="9144000" cy="8187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sz="3400">
                <a:solidFill>
                  <a:srgbClr val="434343"/>
                </a:solidFill>
                <a:latin typeface="Inconsolata"/>
                <a:ea typeface="Inconsolata"/>
                <a:cs typeface="Inconsolata"/>
                <a:sym typeface="Inconsolata"/>
              </a:rPr>
              <a:t>dir c:\filename /s</a:t>
            </a:r>
            <a:r>
              <a:rPr lang="en" sz="1600">
                <a:solidFill>
                  <a:srgbClr val="434343"/>
                </a:solidFill>
                <a:latin typeface="Roboto"/>
                <a:ea typeface="Roboto"/>
                <a:cs typeface="Roboto"/>
                <a:sym typeface="Roboto"/>
              </a:rPr>
              <a:t>    </a:t>
            </a:r>
            <a:r>
              <a:rPr lang="en">
                <a:latin typeface="Roboto"/>
                <a:ea typeface="Roboto"/>
                <a:cs typeface="Roboto"/>
                <a:sym typeface="Roboto"/>
              </a:rPr>
              <a:t>Would return the location of a file called </a:t>
            </a:r>
            <a:r>
              <a:rPr lang="en" b="1">
                <a:latin typeface="Inconsolata"/>
                <a:ea typeface="Inconsolata"/>
                <a:cs typeface="Inconsolata"/>
                <a:sym typeface="Inconsolata"/>
              </a:rPr>
              <a:t>filename</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2FCF3"/>
        </a:solidFill>
        <a:effectLst/>
      </p:bgPr>
    </p:bg>
    <p:spTree>
      <p:nvGrpSpPr>
        <p:cNvPr id="1" name="Shape 3546"/>
        <p:cNvGrpSpPr/>
        <p:nvPr/>
      </p:nvGrpSpPr>
      <p:grpSpPr>
        <a:xfrm>
          <a:off x="0" y="0"/>
          <a:ext cx="0" cy="0"/>
          <a:chOff x="0" y="0"/>
          <a:chExt cx="0" cy="0"/>
        </a:xfrm>
      </p:grpSpPr>
      <p:sp>
        <p:nvSpPr>
          <p:cNvPr id="3547" name="Google Shape;3547;p194"/>
          <p:cNvSpPr/>
          <p:nvPr/>
        </p:nvSpPr>
        <p:spPr>
          <a:xfrm>
            <a:off x="0" y="754800"/>
            <a:ext cx="9144000" cy="4388700"/>
          </a:xfrm>
          <a:prstGeom prst="rect">
            <a:avLst/>
          </a:prstGeom>
          <a:solidFill>
            <a:srgbClr val="D2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94"/>
          <p:cNvSpPr/>
          <p:nvPr/>
        </p:nvSpPr>
        <p:spPr>
          <a:xfrm>
            <a:off x="-229450" y="1797225"/>
            <a:ext cx="9548700" cy="1911900"/>
          </a:xfrm>
          <a:prstGeom prst="rect">
            <a:avLst/>
          </a:prstGeom>
          <a:solidFill>
            <a:srgbClr val="FFFFFF"/>
          </a:solidFill>
          <a:ln>
            <a:noFill/>
          </a:ln>
          <a:effectLst>
            <a:outerShdw blurRad="2000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9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
        <p:nvSpPr>
          <p:cNvPr id="3550" name="Google Shape;3550;p194"/>
          <p:cNvSpPr txBox="1"/>
          <p:nvPr/>
        </p:nvSpPr>
        <p:spPr>
          <a:xfrm>
            <a:off x="175" y="1893250"/>
            <a:ext cx="9144000" cy="826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3400">
                <a:solidFill>
                  <a:srgbClr val="1D7E74"/>
                </a:solidFill>
                <a:latin typeface="Inconsolata"/>
                <a:ea typeface="Inconsolata"/>
                <a:cs typeface="Inconsolata"/>
                <a:sym typeface="Inconsolata"/>
              </a:rPr>
              <a:t>dir</a:t>
            </a:r>
            <a:r>
              <a:rPr lang="en" sz="3400">
                <a:solidFill>
                  <a:srgbClr val="4FA786"/>
                </a:solidFill>
                <a:latin typeface="Inconsolata"/>
                <a:ea typeface="Inconsolata"/>
                <a:cs typeface="Inconsolata"/>
                <a:sym typeface="Inconsolata"/>
              </a:rPr>
              <a:t> </a:t>
            </a:r>
            <a:r>
              <a:rPr lang="en" sz="3400">
                <a:solidFill>
                  <a:srgbClr val="B7B7B7"/>
                </a:solidFill>
                <a:latin typeface="Inconsolata"/>
                <a:ea typeface="Inconsolata"/>
                <a:cs typeface="Inconsolata"/>
                <a:sym typeface="Inconsolata"/>
              </a:rPr>
              <a:t>c:\filename /s</a:t>
            </a:r>
            <a:r>
              <a:rPr lang="en" sz="1600">
                <a:solidFill>
                  <a:srgbClr val="434343"/>
                </a:solidFill>
                <a:latin typeface="Roboto"/>
                <a:ea typeface="Roboto"/>
                <a:cs typeface="Roboto"/>
                <a:sym typeface="Roboto"/>
              </a:rPr>
              <a:t>      </a:t>
            </a:r>
            <a:r>
              <a:rPr lang="en" sz="1600">
                <a:solidFill>
                  <a:schemeClr val="dk1"/>
                </a:solidFill>
                <a:latin typeface="Roboto"/>
                <a:ea typeface="Roboto"/>
                <a:cs typeface="Roboto"/>
                <a:sym typeface="Roboto"/>
              </a:rPr>
              <a:t>Returns the location of a file called </a:t>
            </a:r>
            <a:r>
              <a:rPr lang="en" sz="1600" b="1">
                <a:solidFill>
                  <a:schemeClr val="dk1"/>
                </a:solidFill>
                <a:latin typeface="Inconsolata"/>
                <a:ea typeface="Inconsolata"/>
                <a:cs typeface="Inconsolata"/>
                <a:sym typeface="Inconsolata"/>
              </a:rPr>
              <a:t>filename</a:t>
            </a:r>
            <a:r>
              <a:rPr lang="en"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marL="0" lvl="0" indent="0" algn="l" rtl="0">
              <a:lnSpc>
                <a:spcPct val="115000"/>
              </a:lnSpc>
              <a:spcBef>
                <a:spcPts val="1200"/>
              </a:spcBef>
              <a:spcAft>
                <a:spcPts val="1200"/>
              </a:spcAft>
              <a:buNone/>
            </a:pPr>
            <a:r>
              <a:rPr lang="en" sz="1600">
                <a:solidFill>
                  <a:srgbClr val="434343"/>
                </a:solidFill>
                <a:latin typeface="Roboto"/>
                <a:ea typeface="Roboto"/>
                <a:cs typeface="Roboto"/>
                <a:sym typeface="Roboto"/>
              </a:rPr>
              <a:t>.</a:t>
            </a:r>
            <a:endParaRPr sz="5000">
              <a:solidFill>
                <a:srgbClr val="B7B7B7"/>
              </a:solidFill>
              <a:latin typeface="Inconsolata"/>
              <a:ea typeface="Inconsolata"/>
              <a:cs typeface="Inconsolata"/>
              <a:sym typeface="Inconsolata"/>
            </a:endParaRPr>
          </a:p>
        </p:txBody>
      </p:sp>
      <p:sp>
        <p:nvSpPr>
          <p:cNvPr id="3551" name="Google Shape;3551;p194"/>
          <p:cNvSpPr/>
          <p:nvPr/>
        </p:nvSpPr>
        <p:spPr>
          <a:xfrm rot="5400000">
            <a:off x="657550" y="2287225"/>
            <a:ext cx="195600" cy="516300"/>
          </a:xfrm>
          <a:prstGeom prst="rightBrace">
            <a:avLst>
              <a:gd name="adj1" fmla="val 50000"/>
              <a:gd name="adj2" fmla="val 50000"/>
            </a:avLst>
          </a:prstGeom>
          <a:no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94"/>
          <p:cNvSpPr/>
          <p:nvPr/>
        </p:nvSpPr>
        <p:spPr>
          <a:xfrm>
            <a:off x="421175" y="2859625"/>
            <a:ext cx="3152100" cy="468300"/>
          </a:xfrm>
          <a:prstGeom prst="roundRect">
            <a:avLst>
              <a:gd name="adj" fmla="val 16667"/>
            </a:avLst>
          </a:prstGeom>
          <a:solidFill>
            <a:srgbClr val="7EC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94"/>
          <p:cNvSpPr txBox="1"/>
          <p:nvPr/>
        </p:nvSpPr>
        <p:spPr>
          <a:xfrm>
            <a:off x="573200" y="2859625"/>
            <a:ext cx="3000000" cy="46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Command to list the directory.</a:t>
            </a:r>
            <a:endParaRPr/>
          </a:p>
        </p:txBody>
      </p:sp>
      <p:sp>
        <p:nvSpPr>
          <p:cNvPr id="3554" name="Google Shape;3554;p1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Windows Injections</a:t>
            </a:r>
            <a:endParaRPr>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2FCF3"/>
        </a:solidFill>
        <a:effectLst/>
      </p:bgPr>
    </p:bg>
    <p:spTree>
      <p:nvGrpSpPr>
        <p:cNvPr id="1" name="Shape 3558"/>
        <p:cNvGrpSpPr/>
        <p:nvPr/>
      </p:nvGrpSpPr>
      <p:grpSpPr>
        <a:xfrm>
          <a:off x="0" y="0"/>
          <a:ext cx="0" cy="0"/>
          <a:chOff x="0" y="0"/>
          <a:chExt cx="0" cy="0"/>
        </a:xfrm>
      </p:grpSpPr>
      <p:sp>
        <p:nvSpPr>
          <p:cNvPr id="3559" name="Google Shape;3559;p195"/>
          <p:cNvSpPr/>
          <p:nvPr/>
        </p:nvSpPr>
        <p:spPr>
          <a:xfrm>
            <a:off x="0" y="828625"/>
            <a:ext cx="9144000" cy="4314900"/>
          </a:xfrm>
          <a:prstGeom prst="rect">
            <a:avLst/>
          </a:prstGeom>
          <a:solidFill>
            <a:srgbClr val="D2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95"/>
          <p:cNvSpPr/>
          <p:nvPr/>
        </p:nvSpPr>
        <p:spPr>
          <a:xfrm>
            <a:off x="-229450" y="1797225"/>
            <a:ext cx="9548700" cy="1911900"/>
          </a:xfrm>
          <a:prstGeom prst="rect">
            <a:avLst/>
          </a:prstGeom>
          <a:solidFill>
            <a:srgbClr val="FFFFFF"/>
          </a:solidFill>
          <a:ln>
            <a:noFill/>
          </a:ln>
          <a:effectLst>
            <a:outerShdw blurRad="2000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9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
        <p:nvSpPr>
          <p:cNvPr id="3562" name="Google Shape;3562;p195"/>
          <p:cNvSpPr txBox="1"/>
          <p:nvPr/>
        </p:nvSpPr>
        <p:spPr>
          <a:xfrm>
            <a:off x="175" y="1893250"/>
            <a:ext cx="9144000" cy="8325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sz="3400">
                <a:solidFill>
                  <a:srgbClr val="B7B7B7"/>
                </a:solidFill>
                <a:latin typeface="Inconsolata"/>
                <a:ea typeface="Inconsolata"/>
                <a:cs typeface="Inconsolata"/>
                <a:sym typeface="Inconsolata"/>
              </a:rPr>
              <a:t>dir</a:t>
            </a:r>
            <a:r>
              <a:rPr lang="en" sz="3400">
                <a:solidFill>
                  <a:srgbClr val="4FA786"/>
                </a:solidFill>
                <a:latin typeface="Inconsolata"/>
                <a:ea typeface="Inconsolata"/>
                <a:cs typeface="Inconsolata"/>
                <a:sym typeface="Inconsolata"/>
              </a:rPr>
              <a:t> </a:t>
            </a:r>
            <a:r>
              <a:rPr lang="en" sz="3400">
                <a:solidFill>
                  <a:srgbClr val="0366D6"/>
                </a:solidFill>
                <a:latin typeface="Inconsolata"/>
                <a:ea typeface="Inconsolata"/>
                <a:cs typeface="Inconsolata"/>
                <a:sym typeface="Inconsolata"/>
              </a:rPr>
              <a:t>c:\filename </a:t>
            </a:r>
            <a:r>
              <a:rPr lang="en" sz="3400">
                <a:solidFill>
                  <a:srgbClr val="B7B7B7"/>
                </a:solidFill>
                <a:latin typeface="Inconsolata"/>
                <a:ea typeface="Inconsolata"/>
                <a:cs typeface="Inconsolata"/>
                <a:sym typeface="Inconsolata"/>
              </a:rPr>
              <a:t>/s</a:t>
            </a:r>
            <a:r>
              <a:rPr lang="en" sz="1600">
                <a:solidFill>
                  <a:srgbClr val="434343"/>
                </a:solidFill>
                <a:latin typeface="Roboto"/>
                <a:ea typeface="Roboto"/>
                <a:cs typeface="Roboto"/>
                <a:sym typeface="Roboto"/>
              </a:rPr>
              <a:t>      </a:t>
            </a:r>
            <a:r>
              <a:rPr lang="en" sz="1600">
                <a:solidFill>
                  <a:schemeClr val="dk1"/>
                </a:solidFill>
                <a:latin typeface="Roboto"/>
                <a:ea typeface="Roboto"/>
                <a:cs typeface="Roboto"/>
                <a:sym typeface="Roboto"/>
              </a:rPr>
              <a:t>Returns the location of a file called </a:t>
            </a:r>
            <a:r>
              <a:rPr lang="en" sz="1600" b="1">
                <a:solidFill>
                  <a:schemeClr val="dk1"/>
                </a:solidFill>
                <a:latin typeface="Inconsolata"/>
                <a:ea typeface="Inconsolata"/>
                <a:cs typeface="Inconsolata"/>
                <a:sym typeface="Inconsolata"/>
              </a:rPr>
              <a:t>filename</a:t>
            </a:r>
            <a:r>
              <a:rPr lang="en" sz="1600" b="1">
                <a:solidFill>
                  <a:schemeClr val="dk1"/>
                </a:solidFill>
                <a:latin typeface="Roboto"/>
                <a:ea typeface="Roboto"/>
                <a:cs typeface="Roboto"/>
                <a:sym typeface="Roboto"/>
              </a:rPr>
              <a:t>.</a:t>
            </a:r>
            <a:endParaRPr sz="5000">
              <a:solidFill>
                <a:srgbClr val="B7B7B7"/>
              </a:solidFill>
              <a:latin typeface="Roboto"/>
              <a:ea typeface="Roboto"/>
              <a:cs typeface="Roboto"/>
              <a:sym typeface="Roboto"/>
            </a:endParaRPr>
          </a:p>
        </p:txBody>
      </p:sp>
      <p:sp>
        <p:nvSpPr>
          <p:cNvPr id="3563" name="Google Shape;3563;p195"/>
          <p:cNvSpPr/>
          <p:nvPr/>
        </p:nvSpPr>
        <p:spPr>
          <a:xfrm rot="5400000">
            <a:off x="2367775" y="1367400"/>
            <a:ext cx="195600" cy="2382900"/>
          </a:xfrm>
          <a:prstGeom prst="rightBrace">
            <a:avLst>
              <a:gd name="adj1" fmla="val 50000"/>
              <a:gd name="adj2" fmla="val 50000"/>
            </a:avLst>
          </a:prstGeom>
          <a:noFill/>
          <a:ln w="19050" cap="flat" cmpd="sng">
            <a:solidFill>
              <a:srgbClr val="0366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95"/>
          <p:cNvSpPr/>
          <p:nvPr/>
        </p:nvSpPr>
        <p:spPr>
          <a:xfrm>
            <a:off x="986425" y="2859625"/>
            <a:ext cx="2958300" cy="660300"/>
          </a:xfrm>
          <a:prstGeom prst="roundRect">
            <a:avLst>
              <a:gd name="adj" fmla="val 16667"/>
            </a:avLst>
          </a:prstGeom>
          <a:solidFill>
            <a:srgbClr val="71A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95"/>
          <p:cNvSpPr txBox="1"/>
          <p:nvPr/>
        </p:nvSpPr>
        <p:spPr>
          <a:xfrm>
            <a:off x="1079875" y="2859625"/>
            <a:ext cx="2771400" cy="6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latin typeface="Roboto"/>
                <a:ea typeface="Roboto"/>
                <a:cs typeface="Roboto"/>
                <a:sym typeface="Roboto"/>
              </a:rPr>
              <a:t>Argument the command is run against.</a:t>
            </a:r>
            <a:endParaRPr/>
          </a:p>
        </p:txBody>
      </p:sp>
      <p:sp>
        <p:nvSpPr>
          <p:cNvPr id="3566" name="Google Shape;3566;p1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Windows Injections</a:t>
            </a:r>
            <a:endParaRPr>
              <a:latin typeface="Roboto Light"/>
              <a:ea typeface="Roboto Light"/>
              <a:cs typeface="Roboto Light"/>
              <a:sym typeface="Robo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2FCF3"/>
        </a:solidFill>
        <a:effectLst/>
      </p:bgPr>
    </p:bg>
    <p:spTree>
      <p:nvGrpSpPr>
        <p:cNvPr id="1" name="Shape 3570"/>
        <p:cNvGrpSpPr/>
        <p:nvPr/>
      </p:nvGrpSpPr>
      <p:grpSpPr>
        <a:xfrm>
          <a:off x="0" y="0"/>
          <a:ext cx="0" cy="0"/>
          <a:chOff x="0" y="0"/>
          <a:chExt cx="0" cy="0"/>
        </a:xfrm>
      </p:grpSpPr>
      <p:sp>
        <p:nvSpPr>
          <p:cNvPr id="3571" name="Google Shape;3571;p196"/>
          <p:cNvSpPr/>
          <p:nvPr/>
        </p:nvSpPr>
        <p:spPr>
          <a:xfrm>
            <a:off x="0" y="886050"/>
            <a:ext cx="9144000" cy="4257300"/>
          </a:xfrm>
          <a:prstGeom prst="rect">
            <a:avLst/>
          </a:prstGeom>
          <a:solidFill>
            <a:srgbClr val="D2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96"/>
          <p:cNvSpPr/>
          <p:nvPr/>
        </p:nvSpPr>
        <p:spPr>
          <a:xfrm>
            <a:off x="-229450" y="1797225"/>
            <a:ext cx="9548700" cy="1911900"/>
          </a:xfrm>
          <a:prstGeom prst="rect">
            <a:avLst/>
          </a:prstGeom>
          <a:solidFill>
            <a:srgbClr val="FFFFFF"/>
          </a:solidFill>
          <a:ln>
            <a:noFill/>
          </a:ln>
          <a:effectLst>
            <a:outerShdw blurRad="2000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9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
        <p:nvSpPr>
          <p:cNvPr id="3574" name="Google Shape;3574;p196"/>
          <p:cNvSpPr txBox="1"/>
          <p:nvPr/>
        </p:nvSpPr>
        <p:spPr>
          <a:xfrm>
            <a:off x="175" y="1893250"/>
            <a:ext cx="9144000" cy="5679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sz="3400">
                <a:solidFill>
                  <a:srgbClr val="B7B7B7"/>
                </a:solidFill>
                <a:latin typeface="Inconsolata"/>
                <a:ea typeface="Inconsolata"/>
                <a:cs typeface="Inconsolata"/>
                <a:sym typeface="Inconsolata"/>
              </a:rPr>
              <a:t>dir</a:t>
            </a:r>
            <a:r>
              <a:rPr lang="en" sz="3400">
                <a:solidFill>
                  <a:srgbClr val="4FA786"/>
                </a:solidFill>
                <a:latin typeface="Inconsolata"/>
                <a:ea typeface="Inconsolata"/>
                <a:cs typeface="Inconsolata"/>
                <a:sym typeface="Inconsolata"/>
              </a:rPr>
              <a:t> </a:t>
            </a:r>
            <a:r>
              <a:rPr lang="en" sz="3400">
                <a:solidFill>
                  <a:srgbClr val="B7B7B7"/>
                </a:solidFill>
                <a:latin typeface="Inconsolata"/>
                <a:ea typeface="Inconsolata"/>
                <a:cs typeface="Inconsolata"/>
                <a:sym typeface="Inconsolata"/>
              </a:rPr>
              <a:t>c:\filename </a:t>
            </a:r>
            <a:r>
              <a:rPr lang="en" sz="3400">
                <a:solidFill>
                  <a:schemeClr val="dk1"/>
                </a:solidFill>
                <a:latin typeface="Inconsolata"/>
                <a:ea typeface="Inconsolata"/>
                <a:cs typeface="Inconsolata"/>
                <a:sym typeface="Inconsolata"/>
              </a:rPr>
              <a:t>/s</a:t>
            </a:r>
            <a:r>
              <a:rPr lang="en" sz="1600">
                <a:solidFill>
                  <a:srgbClr val="434343"/>
                </a:solidFill>
                <a:latin typeface="Roboto"/>
                <a:ea typeface="Roboto"/>
                <a:cs typeface="Roboto"/>
                <a:sym typeface="Roboto"/>
              </a:rPr>
              <a:t>      </a:t>
            </a:r>
            <a:r>
              <a:rPr lang="en" sz="1600">
                <a:solidFill>
                  <a:schemeClr val="dk1"/>
                </a:solidFill>
                <a:latin typeface="Roboto"/>
                <a:ea typeface="Roboto"/>
                <a:cs typeface="Roboto"/>
                <a:sym typeface="Roboto"/>
              </a:rPr>
              <a:t>Returns the location of a file called </a:t>
            </a:r>
            <a:r>
              <a:rPr lang="en" sz="1600" b="1">
                <a:solidFill>
                  <a:schemeClr val="dk1"/>
                </a:solidFill>
                <a:latin typeface="Inconsolata"/>
                <a:ea typeface="Inconsolata"/>
                <a:cs typeface="Inconsolata"/>
                <a:sym typeface="Inconsolata"/>
              </a:rPr>
              <a:t>filename</a:t>
            </a:r>
            <a:r>
              <a:rPr lang="en" sz="1600">
                <a:solidFill>
                  <a:srgbClr val="434343"/>
                </a:solidFill>
                <a:latin typeface="Roboto"/>
                <a:ea typeface="Roboto"/>
                <a:cs typeface="Roboto"/>
                <a:sym typeface="Roboto"/>
              </a:rPr>
              <a:t>.</a:t>
            </a:r>
            <a:endParaRPr sz="5000">
              <a:solidFill>
                <a:schemeClr val="dk1"/>
              </a:solidFill>
              <a:latin typeface="Inconsolata"/>
              <a:ea typeface="Inconsolata"/>
              <a:cs typeface="Inconsolata"/>
              <a:sym typeface="Inconsolata"/>
            </a:endParaRPr>
          </a:p>
        </p:txBody>
      </p:sp>
      <p:sp>
        <p:nvSpPr>
          <p:cNvPr id="3575" name="Google Shape;3575;p196"/>
          <p:cNvSpPr/>
          <p:nvPr/>
        </p:nvSpPr>
        <p:spPr>
          <a:xfrm rot="5400000">
            <a:off x="4052075" y="2318100"/>
            <a:ext cx="195600" cy="481500"/>
          </a:xfrm>
          <a:prstGeom prst="righ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96"/>
          <p:cNvSpPr/>
          <p:nvPr/>
        </p:nvSpPr>
        <p:spPr>
          <a:xfrm>
            <a:off x="2807300" y="2859625"/>
            <a:ext cx="2958300" cy="6603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96"/>
          <p:cNvSpPr txBox="1"/>
          <p:nvPr/>
        </p:nvSpPr>
        <p:spPr>
          <a:xfrm>
            <a:off x="3151100" y="2859625"/>
            <a:ext cx="2270700" cy="660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600">
                <a:latin typeface="Roboto"/>
                <a:ea typeface="Roboto"/>
                <a:cs typeface="Roboto"/>
                <a:sym typeface="Roboto"/>
              </a:rPr>
              <a:t>Lists the file if included in a subdirectory.</a:t>
            </a:r>
            <a:endParaRPr/>
          </a:p>
        </p:txBody>
      </p:sp>
      <p:sp>
        <p:nvSpPr>
          <p:cNvPr id="3578" name="Google Shape;3578;p1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Windows Injections</a:t>
            </a:r>
            <a:endParaRPr>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16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Injections</a:t>
            </a:r>
            <a:endParaRPr/>
          </a:p>
        </p:txBody>
      </p:sp>
      <p:sp>
        <p:nvSpPr>
          <p:cNvPr id="3076" name="Google Shape;3076;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2FCF3"/>
        </a:solidFill>
        <a:effectLst/>
      </p:bgPr>
    </p:bg>
    <p:spTree>
      <p:nvGrpSpPr>
        <p:cNvPr id="1" name="Shape 3582"/>
        <p:cNvGrpSpPr/>
        <p:nvPr/>
      </p:nvGrpSpPr>
      <p:grpSpPr>
        <a:xfrm>
          <a:off x="0" y="0"/>
          <a:ext cx="0" cy="0"/>
          <a:chOff x="0" y="0"/>
          <a:chExt cx="0" cy="0"/>
        </a:xfrm>
      </p:grpSpPr>
      <p:sp>
        <p:nvSpPr>
          <p:cNvPr id="3583" name="Google Shape;3583;p197"/>
          <p:cNvSpPr/>
          <p:nvPr/>
        </p:nvSpPr>
        <p:spPr>
          <a:xfrm>
            <a:off x="-229450" y="1797225"/>
            <a:ext cx="9548700" cy="1911900"/>
          </a:xfrm>
          <a:prstGeom prst="rect">
            <a:avLst/>
          </a:prstGeom>
          <a:solidFill>
            <a:srgbClr val="FFFFFF"/>
          </a:solidFill>
          <a:ln>
            <a:noFill/>
          </a:ln>
          <a:effectLst>
            <a:outerShdw blurRad="2000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97"/>
          <p:cNvSpPr/>
          <p:nvPr/>
        </p:nvSpPr>
        <p:spPr>
          <a:xfrm>
            <a:off x="421175" y="2859625"/>
            <a:ext cx="3524700" cy="644700"/>
          </a:xfrm>
          <a:prstGeom prst="roundRect">
            <a:avLst>
              <a:gd name="adj" fmla="val 7995"/>
            </a:avLst>
          </a:prstGeom>
          <a:solidFill>
            <a:srgbClr val="7EC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97"/>
          <p:cNvSpPr txBox="1"/>
          <p:nvPr/>
        </p:nvSpPr>
        <p:spPr>
          <a:xfrm>
            <a:off x="2425" y="1779375"/>
            <a:ext cx="9144000" cy="8295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3400">
                <a:solidFill>
                  <a:srgbClr val="1D7E74"/>
                </a:solidFill>
                <a:latin typeface="Inconsolata"/>
                <a:ea typeface="Inconsolata"/>
                <a:cs typeface="Inconsolata"/>
                <a:sym typeface="Inconsolata"/>
              </a:rPr>
              <a:t>&amp;&amp;</a:t>
            </a:r>
            <a:r>
              <a:rPr lang="en" sz="3400">
                <a:solidFill>
                  <a:srgbClr val="24292E"/>
                </a:solidFill>
                <a:latin typeface="Inconsolata"/>
                <a:ea typeface="Inconsolata"/>
                <a:cs typeface="Inconsolata"/>
                <a:sym typeface="Inconsolata"/>
              </a:rPr>
              <a:t> </a:t>
            </a:r>
            <a:r>
              <a:rPr lang="en" sz="3400">
                <a:solidFill>
                  <a:srgbClr val="B7B7B7"/>
                </a:solidFill>
                <a:latin typeface="Inconsolata"/>
                <a:ea typeface="Inconsolata"/>
                <a:cs typeface="Inconsolata"/>
                <a:sym typeface="Inconsolata"/>
              </a:rPr>
              <a:t>echo This_is_a_test &gt; "c:\filename"</a:t>
            </a:r>
            <a:endParaRPr sz="5000">
              <a:solidFill>
                <a:srgbClr val="B7B7B7"/>
              </a:solidFill>
              <a:latin typeface="Inconsolata"/>
              <a:ea typeface="Inconsolata"/>
              <a:cs typeface="Inconsolata"/>
              <a:sym typeface="Inconsolata"/>
            </a:endParaRPr>
          </a:p>
        </p:txBody>
      </p:sp>
      <p:sp>
        <p:nvSpPr>
          <p:cNvPr id="3586" name="Google Shape;3586;p197"/>
          <p:cNvSpPr/>
          <p:nvPr/>
        </p:nvSpPr>
        <p:spPr>
          <a:xfrm rot="5400000">
            <a:off x="581525" y="2175500"/>
            <a:ext cx="195600" cy="516300"/>
          </a:xfrm>
          <a:prstGeom prst="rightBrace">
            <a:avLst>
              <a:gd name="adj1" fmla="val 50000"/>
              <a:gd name="adj2" fmla="val 50000"/>
            </a:avLst>
          </a:prstGeom>
          <a:no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97"/>
          <p:cNvSpPr txBox="1"/>
          <p:nvPr/>
        </p:nvSpPr>
        <p:spPr>
          <a:xfrm>
            <a:off x="535325" y="2859625"/>
            <a:ext cx="3410700" cy="644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Links this command to the previous </a:t>
            </a:r>
            <a:br>
              <a:rPr lang="en" sz="1600">
                <a:latin typeface="Inconsolata"/>
                <a:ea typeface="Inconsolata"/>
                <a:cs typeface="Inconsolata"/>
                <a:sym typeface="Inconsolata"/>
              </a:rPr>
            </a:br>
            <a:r>
              <a:rPr lang="en" sz="1600" b="1">
                <a:latin typeface="Inconsolata"/>
                <a:ea typeface="Inconsolata"/>
                <a:cs typeface="Inconsolata"/>
                <a:sym typeface="Inconsolata"/>
              </a:rPr>
              <a:t>dir c:\filename /s</a:t>
            </a:r>
            <a:r>
              <a:rPr lang="en" sz="1600">
                <a:latin typeface="Roboto"/>
                <a:ea typeface="Roboto"/>
                <a:cs typeface="Roboto"/>
                <a:sym typeface="Roboto"/>
              </a:rPr>
              <a:t> command.</a:t>
            </a:r>
            <a:endParaRPr sz="1600">
              <a:latin typeface="Roboto"/>
              <a:ea typeface="Roboto"/>
              <a:cs typeface="Roboto"/>
              <a:sym typeface="Roboto"/>
            </a:endParaRPr>
          </a:p>
        </p:txBody>
      </p:sp>
      <p:sp>
        <p:nvSpPr>
          <p:cNvPr id="3588" name="Google Shape;3588;p1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Windows Injections</a:t>
            </a:r>
            <a:endParaRPr/>
          </a:p>
        </p:txBody>
      </p:sp>
      <p:sp>
        <p:nvSpPr>
          <p:cNvPr id="3589" name="Google Shape;3589;p1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1200"/>
              </a:spcAft>
              <a:buNone/>
            </a:pPr>
            <a:r>
              <a:rPr lang="en"/>
              <a:t>We can inject code into files by outputting strings of characters </a:t>
            </a:r>
            <a:br>
              <a:rPr lang="en"/>
            </a:br>
            <a:r>
              <a:rPr lang="en"/>
              <a:t>into an argument with commands like </a:t>
            </a:r>
            <a:r>
              <a:rPr lang="en" b="1">
                <a:latin typeface="Inconsolata"/>
                <a:ea typeface="Inconsolata"/>
                <a:cs typeface="Inconsolata"/>
                <a:sym typeface="Inconsolata"/>
              </a:rPr>
              <a:t>echo</a:t>
            </a:r>
            <a:r>
              <a:rPr lang="en"/>
              <a:t>.</a:t>
            </a:r>
            <a:endParaRPr/>
          </a:p>
        </p:txBody>
      </p:sp>
      <p:sp>
        <p:nvSpPr>
          <p:cNvPr id="3590" name="Google Shape;3590;p19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2FCF3"/>
        </a:solidFill>
        <a:effectLst/>
      </p:bgPr>
    </p:bg>
    <p:spTree>
      <p:nvGrpSpPr>
        <p:cNvPr id="1" name="Shape 3594"/>
        <p:cNvGrpSpPr/>
        <p:nvPr/>
      </p:nvGrpSpPr>
      <p:grpSpPr>
        <a:xfrm>
          <a:off x="0" y="0"/>
          <a:ext cx="0" cy="0"/>
          <a:chOff x="0" y="0"/>
          <a:chExt cx="0" cy="0"/>
        </a:xfrm>
      </p:grpSpPr>
      <p:sp>
        <p:nvSpPr>
          <p:cNvPr id="3595" name="Google Shape;3595;p198"/>
          <p:cNvSpPr/>
          <p:nvPr/>
        </p:nvSpPr>
        <p:spPr>
          <a:xfrm>
            <a:off x="0" y="747300"/>
            <a:ext cx="9144000" cy="4396200"/>
          </a:xfrm>
          <a:prstGeom prst="rect">
            <a:avLst/>
          </a:prstGeom>
          <a:solidFill>
            <a:srgbClr val="D2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98"/>
          <p:cNvSpPr/>
          <p:nvPr/>
        </p:nvSpPr>
        <p:spPr>
          <a:xfrm>
            <a:off x="-229450" y="1797225"/>
            <a:ext cx="9548700" cy="1911900"/>
          </a:xfrm>
          <a:prstGeom prst="rect">
            <a:avLst/>
          </a:prstGeom>
          <a:solidFill>
            <a:srgbClr val="FFFFFF"/>
          </a:solidFill>
          <a:ln>
            <a:noFill/>
          </a:ln>
          <a:effectLst>
            <a:outerShdw blurRad="2000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Windows Injections</a:t>
            </a:r>
            <a:endParaRPr/>
          </a:p>
        </p:txBody>
      </p:sp>
      <p:sp>
        <p:nvSpPr>
          <p:cNvPr id="3598" name="Google Shape;3598;p1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200"/>
              </a:spcAft>
              <a:buNone/>
            </a:pPr>
            <a:r>
              <a:rPr lang="en">
                <a:solidFill>
                  <a:schemeClr val="dk1"/>
                </a:solidFill>
              </a:rPr>
              <a:t>We can inject code into files by outputting strings of characters </a:t>
            </a:r>
            <a:br>
              <a:rPr lang="en">
                <a:solidFill>
                  <a:schemeClr val="dk1"/>
                </a:solidFill>
              </a:rPr>
            </a:br>
            <a:r>
              <a:rPr lang="en">
                <a:solidFill>
                  <a:schemeClr val="dk1"/>
                </a:solidFill>
              </a:rPr>
              <a:t>into an argument with commands like </a:t>
            </a:r>
            <a:r>
              <a:rPr lang="en" b="1">
                <a:solidFill>
                  <a:schemeClr val="dk1"/>
                </a:solidFill>
                <a:latin typeface="Inconsolata"/>
                <a:ea typeface="Inconsolata"/>
                <a:cs typeface="Inconsolata"/>
                <a:sym typeface="Inconsolata"/>
              </a:rPr>
              <a:t>echo</a:t>
            </a:r>
            <a:r>
              <a:rPr lang="en">
                <a:solidFill>
                  <a:schemeClr val="dk1"/>
                </a:solidFill>
              </a:rPr>
              <a:t>.</a:t>
            </a:r>
            <a:endParaRPr/>
          </a:p>
        </p:txBody>
      </p:sp>
      <p:sp>
        <p:nvSpPr>
          <p:cNvPr id="3599" name="Google Shape;3599;p198"/>
          <p:cNvSpPr txBox="1"/>
          <p:nvPr/>
        </p:nvSpPr>
        <p:spPr>
          <a:xfrm>
            <a:off x="2425" y="17793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sz="3400">
                <a:solidFill>
                  <a:srgbClr val="B7B7B7"/>
                </a:solidFill>
                <a:latin typeface="Inconsolata"/>
                <a:ea typeface="Inconsolata"/>
                <a:cs typeface="Inconsolata"/>
                <a:sym typeface="Inconsolata"/>
              </a:rPr>
              <a:t>&amp;&amp;</a:t>
            </a:r>
            <a:r>
              <a:rPr lang="en" sz="3400">
                <a:solidFill>
                  <a:srgbClr val="24292E"/>
                </a:solidFill>
                <a:latin typeface="Inconsolata"/>
                <a:ea typeface="Inconsolata"/>
                <a:cs typeface="Inconsolata"/>
                <a:sym typeface="Inconsolata"/>
              </a:rPr>
              <a:t> </a:t>
            </a:r>
            <a:r>
              <a:rPr lang="en" sz="3400">
                <a:solidFill>
                  <a:srgbClr val="0366D6"/>
                </a:solidFill>
                <a:latin typeface="Inconsolata"/>
                <a:ea typeface="Inconsolata"/>
                <a:cs typeface="Inconsolata"/>
                <a:sym typeface="Inconsolata"/>
              </a:rPr>
              <a:t>echo</a:t>
            </a:r>
            <a:r>
              <a:rPr lang="en" sz="3400">
                <a:solidFill>
                  <a:srgbClr val="B7B7B7"/>
                </a:solidFill>
                <a:latin typeface="Inconsolata"/>
                <a:ea typeface="Inconsolata"/>
                <a:cs typeface="Inconsolata"/>
                <a:sym typeface="Inconsolata"/>
              </a:rPr>
              <a:t> This_is_a_test &gt; "c:\filename"</a:t>
            </a:r>
            <a:endParaRPr sz="5000">
              <a:solidFill>
                <a:srgbClr val="B7B7B7"/>
              </a:solidFill>
              <a:latin typeface="Inconsolata"/>
              <a:ea typeface="Inconsolata"/>
              <a:cs typeface="Inconsolata"/>
              <a:sym typeface="Inconsolata"/>
            </a:endParaRPr>
          </a:p>
        </p:txBody>
      </p:sp>
      <p:sp>
        <p:nvSpPr>
          <p:cNvPr id="3600" name="Google Shape;3600;p198"/>
          <p:cNvSpPr/>
          <p:nvPr/>
        </p:nvSpPr>
        <p:spPr>
          <a:xfrm rot="5400000">
            <a:off x="1430125" y="1959800"/>
            <a:ext cx="195600" cy="947700"/>
          </a:xfrm>
          <a:prstGeom prst="rightBrace">
            <a:avLst>
              <a:gd name="adj1" fmla="val 50000"/>
              <a:gd name="adj2" fmla="val 50000"/>
            </a:avLst>
          </a:prstGeom>
          <a:noFill/>
          <a:ln w="19050" cap="flat" cmpd="sng">
            <a:solidFill>
              <a:srgbClr val="0366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98"/>
          <p:cNvSpPr/>
          <p:nvPr/>
        </p:nvSpPr>
        <p:spPr>
          <a:xfrm>
            <a:off x="944550" y="2859625"/>
            <a:ext cx="3381000" cy="564300"/>
          </a:xfrm>
          <a:prstGeom prst="roundRect">
            <a:avLst>
              <a:gd name="adj" fmla="val 16667"/>
            </a:avLst>
          </a:prstGeom>
          <a:solidFill>
            <a:srgbClr val="71A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98"/>
          <p:cNvSpPr txBox="1"/>
          <p:nvPr/>
        </p:nvSpPr>
        <p:spPr>
          <a:xfrm>
            <a:off x="1020150" y="2859625"/>
            <a:ext cx="3229800" cy="564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rgbClr val="24292E"/>
                </a:solidFill>
                <a:latin typeface="Roboto"/>
                <a:ea typeface="Roboto"/>
                <a:cs typeface="Roboto"/>
                <a:sym typeface="Roboto"/>
              </a:rPr>
              <a:t>Directs</a:t>
            </a:r>
            <a:r>
              <a:rPr lang="en" sz="1600" b="1">
                <a:solidFill>
                  <a:srgbClr val="24292E"/>
                </a:solidFill>
                <a:latin typeface="Roboto"/>
                <a:ea typeface="Roboto"/>
                <a:cs typeface="Roboto"/>
                <a:sym typeface="Roboto"/>
              </a:rPr>
              <a:t> </a:t>
            </a:r>
            <a:r>
              <a:rPr lang="en" sz="1600">
                <a:solidFill>
                  <a:srgbClr val="24292E"/>
                </a:solidFill>
                <a:latin typeface="Roboto"/>
                <a:ea typeface="Roboto"/>
                <a:cs typeface="Roboto"/>
                <a:sym typeface="Roboto"/>
              </a:rPr>
              <a:t>content into an argument.</a:t>
            </a:r>
            <a:endParaRPr sz="1600">
              <a:latin typeface="Roboto"/>
              <a:ea typeface="Roboto"/>
              <a:cs typeface="Roboto"/>
              <a:sym typeface="Roboto"/>
            </a:endParaRPr>
          </a:p>
        </p:txBody>
      </p:sp>
      <p:sp>
        <p:nvSpPr>
          <p:cNvPr id="3603" name="Google Shape;3603;p19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2FCF3"/>
        </a:solidFill>
        <a:effectLst/>
      </p:bgPr>
    </p:bg>
    <p:spTree>
      <p:nvGrpSpPr>
        <p:cNvPr id="1" name="Shape 3607"/>
        <p:cNvGrpSpPr/>
        <p:nvPr/>
      </p:nvGrpSpPr>
      <p:grpSpPr>
        <a:xfrm>
          <a:off x="0" y="0"/>
          <a:ext cx="0" cy="0"/>
          <a:chOff x="0" y="0"/>
          <a:chExt cx="0" cy="0"/>
        </a:xfrm>
      </p:grpSpPr>
      <p:sp>
        <p:nvSpPr>
          <p:cNvPr id="3608" name="Google Shape;3608;p199"/>
          <p:cNvSpPr/>
          <p:nvPr/>
        </p:nvSpPr>
        <p:spPr>
          <a:xfrm>
            <a:off x="0" y="842775"/>
            <a:ext cx="9144000" cy="4300800"/>
          </a:xfrm>
          <a:prstGeom prst="rect">
            <a:avLst/>
          </a:prstGeom>
          <a:solidFill>
            <a:srgbClr val="D2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99"/>
          <p:cNvSpPr/>
          <p:nvPr/>
        </p:nvSpPr>
        <p:spPr>
          <a:xfrm>
            <a:off x="-229450" y="1797225"/>
            <a:ext cx="9548700" cy="1911900"/>
          </a:xfrm>
          <a:prstGeom prst="rect">
            <a:avLst/>
          </a:prstGeom>
          <a:solidFill>
            <a:srgbClr val="FFFFFF"/>
          </a:solidFill>
          <a:ln>
            <a:noFill/>
          </a:ln>
          <a:effectLst>
            <a:outerShdw blurRad="2000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99"/>
          <p:cNvSpPr txBox="1"/>
          <p:nvPr/>
        </p:nvSpPr>
        <p:spPr>
          <a:xfrm>
            <a:off x="2425" y="17793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sz="3400">
                <a:solidFill>
                  <a:srgbClr val="B7B7B7"/>
                </a:solidFill>
                <a:latin typeface="Inconsolata"/>
                <a:ea typeface="Inconsolata"/>
                <a:cs typeface="Inconsolata"/>
                <a:sym typeface="Inconsolata"/>
              </a:rPr>
              <a:t>&amp;&amp; echo </a:t>
            </a:r>
            <a:r>
              <a:rPr lang="en" sz="3400">
                <a:solidFill>
                  <a:srgbClr val="365C8B"/>
                </a:solidFill>
                <a:latin typeface="Inconsolata"/>
                <a:ea typeface="Inconsolata"/>
                <a:cs typeface="Inconsolata"/>
                <a:sym typeface="Inconsolata"/>
              </a:rPr>
              <a:t>This_is_a_test</a:t>
            </a:r>
            <a:r>
              <a:rPr lang="en" sz="3400">
                <a:solidFill>
                  <a:srgbClr val="B7B7B7"/>
                </a:solidFill>
                <a:latin typeface="Inconsolata"/>
                <a:ea typeface="Inconsolata"/>
                <a:cs typeface="Inconsolata"/>
                <a:sym typeface="Inconsolata"/>
              </a:rPr>
              <a:t> &gt; "c:\filename"</a:t>
            </a:r>
            <a:endParaRPr sz="5000">
              <a:solidFill>
                <a:srgbClr val="B7B7B7"/>
              </a:solidFill>
              <a:latin typeface="Inconsolata"/>
              <a:ea typeface="Inconsolata"/>
              <a:cs typeface="Inconsolata"/>
              <a:sym typeface="Inconsolata"/>
            </a:endParaRPr>
          </a:p>
        </p:txBody>
      </p:sp>
      <p:sp>
        <p:nvSpPr>
          <p:cNvPr id="3611" name="Google Shape;3611;p1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Windows Injections</a:t>
            </a:r>
            <a:endParaRPr/>
          </a:p>
        </p:txBody>
      </p:sp>
      <p:sp>
        <p:nvSpPr>
          <p:cNvPr id="3612" name="Google Shape;3612;p199"/>
          <p:cNvSpPr/>
          <p:nvPr/>
        </p:nvSpPr>
        <p:spPr>
          <a:xfrm rot="5400000">
            <a:off x="3648600" y="926750"/>
            <a:ext cx="195600" cy="3013800"/>
          </a:xfrm>
          <a:prstGeom prst="rightBrace">
            <a:avLst>
              <a:gd name="adj1" fmla="val 50000"/>
              <a:gd name="adj2" fmla="val 50000"/>
            </a:avLst>
          </a:prstGeom>
          <a:noFill/>
          <a:ln w="19050" cap="flat" cmpd="sng">
            <a:solidFill>
              <a:srgbClr val="365C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292E"/>
              </a:solidFill>
            </a:endParaRPr>
          </a:p>
        </p:txBody>
      </p:sp>
      <p:sp>
        <p:nvSpPr>
          <p:cNvPr id="3613" name="Google Shape;3613;p199"/>
          <p:cNvSpPr txBox="1"/>
          <p:nvPr/>
        </p:nvSpPr>
        <p:spPr>
          <a:xfrm>
            <a:off x="1101675" y="2922275"/>
            <a:ext cx="20439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1200"/>
              </a:spcAft>
              <a:buNone/>
            </a:pPr>
            <a:endParaRPr>
              <a:latin typeface="Roboto"/>
              <a:ea typeface="Roboto"/>
              <a:cs typeface="Roboto"/>
              <a:sym typeface="Roboto"/>
            </a:endParaRPr>
          </a:p>
        </p:txBody>
      </p:sp>
      <p:sp>
        <p:nvSpPr>
          <p:cNvPr id="3614" name="Google Shape;3614;p199"/>
          <p:cNvSpPr/>
          <p:nvPr/>
        </p:nvSpPr>
        <p:spPr>
          <a:xfrm>
            <a:off x="2218800" y="2859625"/>
            <a:ext cx="3055200" cy="572700"/>
          </a:xfrm>
          <a:prstGeom prst="roundRect">
            <a:avLst>
              <a:gd name="adj" fmla="val 16667"/>
            </a:avLst>
          </a:prstGeom>
          <a:solidFill>
            <a:srgbClr val="85AA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99"/>
          <p:cNvSpPr txBox="1"/>
          <p:nvPr/>
        </p:nvSpPr>
        <p:spPr>
          <a:xfrm>
            <a:off x="2375850" y="2859625"/>
            <a:ext cx="27411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rgbClr val="24292E"/>
                </a:solidFill>
                <a:latin typeface="Roboto"/>
                <a:ea typeface="Roboto"/>
                <a:cs typeface="Roboto"/>
                <a:sym typeface="Roboto"/>
              </a:rPr>
              <a:t>The string that is injected.</a:t>
            </a:r>
            <a:endParaRPr sz="1600">
              <a:latin typeface="Roboto"/>
              <a:ea typeface="Roboto"/>
              <a:cs typeface="Roboto"/>
              <a:sym typeface="Roboto"/>
            </a:endParaRPr>
          </a:p>
        </p:txBody>
      </p:sp>
      <p:sp>
        <p:nvSpPr>
          <p:cNvPr id="3616" name="Google Shape;3616;p19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sp>
        <p:nvSpPr>
          <p:cNvPr id="3617" name="Google Shape;3617;p19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200"/>
              </a:spcAft>
              <a:buNone/>
            </a:pPr>
            <a:r>
              <a:rPr lang="en">
                <a:solidFill>
                  <a:schemeClr val="dk1"/>
                </a:solidFill>
              </a:rPr>
              <a:t>We can inject code into files by outputting strings of characters </a:t>
            </a:r>
            <a:br>
              <a:rPr lang="en">
                <a:solidFill>
                  <a:schemeClr val="dk1"/>
                </a:solidFill>
              </a:rPr>
            </a:br>
            <a:r>
              <a:rPr lang="en">
                <a:solidFill>
                  <a:schemeClr val="dk1"/>
                </a:solidFill>
              </a:rPr>
              <a:t>into an argument with commands like </a:t>
            </a:r>
            <a:r>
              <a:rPr lang="en" b="1">
                <a:solidFill>
                  <a:schemeClr val="dk1"/>
                </a:solidFill>
                <a:latin typeface="Inconsolata"/>
                <a:ea typeface="Inconsolata"/>
                <a:cs typeface="Inconsolata"/>
                <a:sym typeface="Inconsolata"/>
              </a:rPr>
              <a:t>echo</a:t>
            </a:r>
            <a:r>
              <a:rPr lang="en">
                <a:solidFill>
                  <a:schemeClr val="dk1"/>
                </a:solidFill>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2FCF3"/>
        </a:solidFill>
        <a:effectLst/>
      </p:bgPr>
    </p:bg>
    <p:spTree>
      <p:nvGrpSpPr>
        <p:cNvPr id="1" name="Shape 3621"/>
        <p:cNvGrpSpPr/>
        <p:nvPr/>
      </p:nvGrpSpPr>
      <p:grpSpPr>
        <a:xfrm>
          <a:off x="0" y="0"/>
          <a:ext cx="0" cy="0"/>
          <a:chOff x="0" y="0"/>
          <a:chExt cx="0" cy="0"/>
        </a:xfrm>
      </p:grpSpPr>
      <p:sp>
        <p:nvSpPr>
          <p:cNvPr id="3622" name="Google Shape;3622;p200"/>
          <p:cNvSpPr/>
          <p:nvPr/>
        </p:nvSpPr>
        <p:spPr>
          <a:xfrm>
            <a:off x="0" y="713725"/>
            <a:ext cx="9144000" cy="4429800"/>
          </a:xfrm>
          <a:prstGeom prst="rect">
            <a:avLst/>
          </a:prstGeom>
          <a:solidFill>
            <a:srgbClr val="D2FC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00"/>
          <p:cNvSpPr/>
          <p:nvPr/>
        </p:nvSpPr>
        <p:spPr>
          <a:xfrm>
            <a:off x="-229450" y="1797225"/>
            <a:ext cx="9548700" cy="1911900"/>
          </a:xfrm>
          <a:prstGeom prst="rect">
            <a:avLst/>
          </a:prstGeom>
          <a:solidFill>
            <a:srgbClr val="FFFFFF"/>
          </a:solidFill>
          <a:ln>
            <a:noFill/>
          </a:ln>
          <a:effectLst>
            <a:outerShdw blurRad="2000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00"/>
          <p:cNvSpPr txBox="1"/>
          <p:nvPr/>
        </p:nvSpPr>
        <p:spPr>
          <a:xfrm>
            <a:off x="2425" y="17793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sz="3400">
                <a:solidFill>
                  <a:srgbClr val="B7B7B7"/>
                </a:solidFill>
                <a:latin typeface="Inconsolata"/>
                <a:ea typeface="Inconsolata"/>
                <a:cs typeface="Inconsolata"/>
                <a:sym typeface="Inconsolata"/>
              </a:rPr>
              <a:t>&amp;&amp; echo This_is_a_test </a:t>
            </a:r>
            <a:r>
              <a:rPr lang="en" sz="3400">
                <a:solidFill>
                  <a:srgbClr val="24292E"/>
                </a:solidFill>
                <a:latin typeface="Inconsolata"/>
                <a:ea typeface="Inconsolata"/>
                <a:cs typeface="Inconsolata"/>
                <a:sym typeface="Inconsolata"/>
              </a:rPr>
              <a:t>&gt; "c:\filename"</a:t>
            </a:r>
            <a:endParaRPr sz="5000">
              <a:solidFill>
                <a:srgbClr val="24292E"/>
              </a:solidFill>
              <a:latin typeface="Inconsolata"/>
              <a:ea typeface="Inconsolata"/>
              <a:cs typeface="Inconsolata"/>
              <a:sym typeface="Inconsolata"/>
            </a:endParaRPr>
          </a:p>
        </p:txBody>
      </p:sp>
      <p:sp>
        <p:nvSpPr>
          <p:cNvPr id="3625" name="Google Shape;3625;p200"/>
          <p:cNvSpPr/>
          <p:nvPr/>
        </p:nvSpPr>
        <p:spPr>
          <a:xfrm rot="5400000">
            <a:off x="7208950" y="1096275"/>
            <a:ext cx="195600" cy="2683500"/>
          </a:xfrm>
          <a:prstGeom prst="rightBrace">
            <a:avLst>
              <a:gd name="adj1" fmla="val 50000"/>
              <a:gd name="adj2" fmla="val 50000"/>
            </a:avLst>
          </a:prstGeom>
          <a:noFill/>
          <a:ln w="19050" cap="flat" cmpd="sng">
            <a:solidFill>
              <a:srgbClr val="2129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292E"/>
              </a:solidFill>
            </a:endParaRPr>
          </a:p>
        </p:txBody>
      </p:sp>
      <p:sp>
        <p:nvSpPr>
          <p:cNvPr id="3626" name="Google Shape;3626;p200"/>
          <p:cNvSpPr txBox="1"/>
          <p:nvPr/>
        </p:nvSpPr>
        <p:spPr>
          <a:xfrm>
            <a:off x="1101675" y="2922275"/>
            <a:ext cx="20439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1200"/>
              </a:spcAft>
              <a:buNone/>
            </a:pPr>
            <a:endParaRPr>
              <a:latin typeface="Roboto"/>
              <a:ea typeface="Roboto"/>
              <a:cs typeface="Roboto"/>
              <a:sym typeface="Roboto"/>
            </a:endParaRPr>
          </a:p>
        </p:txBody>
      </p:sp>
      <p:sp>
        <p:nvSpPr>
          <p:cNvPr id="3627" name="Google Shape;3627;p200"/>
          <p:cNvSpPr/>
          <p:nvPr/>
        </p:nvSpPr>
        <p:spPr>
          <a:xfrm>
            <a:off x="5965000" y="2859625"/>
            <a:ext cx="3055200" cy="685500"/>
          </a:xfrm>
          <a:prstGeom prst="roundRect">
            <a:avLst>
              <a:gd name="adj"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00"/>
          <p:cNvSpPr txBox="1"/>
          <p:nvPr/>
        </p:nvSpPr>
        <p:spPr>
          <a:xfrm>
            <a:off x="6172725" y="2859625"/>
            <a:ext cx="2741100" cy="685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rgbClr val="24292E"/>
                </a:solidFill>
                <a:latin typeface="Roboto"/>
                <a:ea typeface="Roboto"/>
                <a:cs typeface="Roboto"/>
                <a:sym typeface="Roboto"/>
              </a:rPr>
              <a:t>The file that is injected with code (the argument).</a:t>
            </a:r>
            <a:endParaRPr sz="1600">
              <a:latin typeface="Roboto"/>
              <a:ea typeface="Roboto"/>
              <a:cs typeface="Roboto"/>
              <a:sym typeface="Roboto"/>
            </a:endParaRPr>
          </a:p>
        </p:txBody>
      </p:sp>
      <p:sp>
        <p:nvSpPr>
          <p:cNvPr id="3629" name="Google Shape;3629;p20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
        <p:nvSpPr>
          <p:cNvPr id="3630" name="Google Shape;3630;p2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Windows Injections</a:t>
            </a:r>
            <a:endParaRPr/>
          </a:p>
        </p:txBody>
      </p:sp>
      <p:sp>
        <p:nvSpPr>
          <p:cNvPr id="3631" name="Google Shape;3631;p2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200"/>
              </a:spcAft>
              <a:buNone/>
            </a:pPr>
            <a:r>
              <a:rPr lang="en">
                <a:solidFill>
                  <a:schemeClr val="dk1"/>
                </a:solidFill>
              </a:rPr>
              <a:t>We can inject code into files by outputting strings of characters </a:t>
            </a:r>
            <a:br>
              <a:rPr lang="en">
                <a:solidFill>
                  <a:schemeClr val="dk1"/>
                </a:solidFill>
              </a:rPr>
            </a:br>
            <a:r>
              <a:rPr lang="en">
                <a:solidFill>
                  <a:schemeClr val="dk1"/>
                </a:solidFill>
              </a:rPr>
              <a:t>into an argument with commands like </a:t>
            </a:r>
            <a:r>
              <a:rPr lang="en" b="1">
                <a:solidFill>
                  <a:schemeClr val="dk1"/>
                </a:solidFill>
                <a:latin typeface="Inconsolata"/>
                <a:ea typeface="Inconsolata"/>
                <a:cs typeface="Inconsolata"/>
                <a:sym typeface="Inconsolata"/>
              </a:rPr>
              <a:t>echo</a:t>
            </a:r>
            <a:r>
              <a:rPr lang="en">
                <a:solidFill>
                  <a:schemeClr val="dk1"/>
                </a:solidFill>
              </a:rPr>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35"/>
        <p:cNvGrpSpPr/>
        <p:nvPr/>
      </p:nvGrpSpPr>
      <p:grpSpPr>
        <a:xfrm>
          <a:off x="0" y="0"/>
          <a:ext cx="0" cy="0"/>
          <a:chOff x="0" y="0"/>
          <a:chExt cx="0" cy="0"/>
        </a:xfrm>
      </p:grpSpPr>
      <p:sp>
        <p:nvSpPr>
          <p:cNvPr id="3636" name="Google Shape;3636;p20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Command Injection Chaining</a:t>
            </a:r>
            <a:endParaRPr/>
          </a:p>
        </p:txBody>
      </p:sp>
      <p:sp>
        <p:nvSpPr>
          <p:cNvPr id="3637" name="Google Shape;3637;p20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41"/>
        <p:cNvGrpSpPr/>
        <p:nvPr/>
      </p:nvGrpSpPr>
      <p:grpSpPr>
        <a:xfrm>
          <a:off x="0" y="0"/>
          <a:ext cx="0" cy="0"/>
          <a:chOff x="0" y="0"/>
          <a:chExt cx="0" cy="0"/>
        </a:xfrm>
      </p:grpSpPr>
      <p:pic>
        <p:nvPicPr>
          <p:cNvPr id="3642" name="Google Shape;3642;p202"/>
          <p:cNvPicPr preferRelativeResize="0"/>
          <p:nvPr/>
        </p:nvPicPr>
        <p:blipFill>
          <a:blip r:embed="rId3">
            <a:alphaModFix/>
          </a:blip>
          <a:stretch>
            <a:fillRect/>
          </a:stretch>
        </p:blipFill>
        <p:spPr>
          <a:xfrm>
            <a:off x="0" y="0"/>
            <a:ext cx="9144000" cy="5143505"/>
          </a:xfrm>
          <a:prstGeom prst="rect">
            <a:avLst/>
          </a:prstGeom>
          <a:noFill/>
          <a:ln>
            <a:noFill/>
          </a:ln>
        </p:spPr>
      </p:pic>
      <p:sp>
        <p:nvSpPr>
          <p:cNvPr id="3643" name="Google Shape;3643;p20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45</a:t>
            </a:fld>
            <a:endParaRPr sz="600">
              <a:solidFill>
                <a:srgbClr val="FFFFFF"/>
              </a:solidFill>
            </a:endParaRPr>
          </a:p>
        </p:txBody>
      </p:sp>
      <p:sp>
        <p:nvSpPr>
          <p:cNvPr id="3644" name="Google Shape;3644;p202"/>
          <p:cNvSpPr txBox="1">
            <a:spLocks noGrp="1"/>
          </p:cNvSpPr>
          <p:nvPr>
            <p:ph type="title"/>
          </p:nvPr>
        </p:nvSpPr>
        <p:spPr>
          <a:xfrm>
            <a:off x="3764150" y="1036675"/>
            <a:ext cx="4550100" cy="29400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000">
                <a:solidFill>
                  <a:srgbClr val="FFF2CC"/>
                </a:solidFill>
                <a:latin typeface="Roboto"/>
                <a:ea typeface="Roboto"/>
                <a:cs typeface="Roboto"/>
                <a:sym typeface="Roboto"/>
              </a:rPr>
              <a:t>As an alternative to chaining, attackers can use a command injection shell to establish a reverse shell from the infected web server back to the attacker’s machine, where a listener waits to complete the connection.</a:t>
            </a:r>
            <a:endParaRPr sz="2000">
              <a:solidFill>
                <a:srgbClr val="FFF2C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endParaRPr sz="2000">
              <a:solidFill>
                <a:srgbClr val="FFF2CC"/>
              </a:solidFill>
              <a:latin typeface="Roboto"/>
              <a:ea typeface="Roboto"/>
              <a:cs typeface="Roboto"/>
              <a:sym typeface="Roboto"/>
            </a:endParaRPr>
          </a:p>
          <a:p>
            <a:pPr marL="0" lvl="0" indent="0" algn="l" rtl="0">
              <a:spcBef>
                <a:spcPts val="0"/>
              </a:spcBef>
              <a:spcAft>
                <a:spcPts val="0"/>
              </a:spcAft>
              <a:buNone/>
            </a:pPr>
            <a:endParaRPr sz="2000">
              <a:solidFill>
                <a:srgbClr val="FFF2CC"/>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sp>
        <p:nvSpPr>
          <p:cNvPr id="3649" name="Google Shape;3649;p20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Command Injection Shell</a:t>
            </a:r>
            <a:endParaRPr/>
          </a:p>
        </p:txBody>
      </p:sp>
      <p:sp>
        <p:nvSpPr>
          <p:cNvPr id="3650" name="Google Shape;3650;p20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0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656" name="Google Shape;3656;p20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Command Injection</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a:t>
            </a:r>
            <a:r>
              <a:rPr lang="en" sz="2000">
                <a:solidFill>
                  <a:srgbClr val="24292E"/>
                </a:solidFill>
                <a:latin typeface="Roboto Light"/>
                <a:ea typeface="Roboto Light"/>
                <a:cs typeface="Roboto Light"/>
                <a:sym typeface="Roboto Light"/>
              </a:rPr>
              <a:t>perform a command injection attack that dumps hashed passwords into a text document, archives it, and </a:t>
            </a:r>
            <a:endParaRPr sz="2000">
              <a:solidFill>
                <a:srgbClr val="24292E"/>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solidFill>
                  <a:srgbClr val="24292E"/>
                </a:solidFill>
                <a:latin typeface="Roboto Light"/>
                <a:ea typeface="Roboto Light"/>
                <a:cs typeface="Roboto Light"/>
                <a:sym typeface="Roboto Light"/>
              </a:rPr>
              <a:t>compresses it in preparation for exfiltration.</a:t>
            </a:r>
            <a:endParaRPr sz="2000">
              <a:latin typeface="Roboto Light"/>
              <a:ea typeface="Roboto Light"/>
              <a:cs typeface="Roboto Light"/>
              <a:sym typeface="Roboto Light"/>
            </a:endParaRPr>
          </a:p>
        </p:txBody>
      </p:sp>
      <p:sp>
        <p:nvSpPr>
          <p:cNvPr id="3657" name="Google Shape;3657;p2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20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48</a:t>
            </a:fld>
            <a:endParaRPr sz="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0"/>
        <p:cNvGrpSpPr/>
        <p:nvPr/>
      </p:nvGrpSpPr>
      <p:grpSpPr>
        <a:xfrm>
          <a:off x="0" y="0"/>
          <a:ext cx="0" cy="0"/>
          <a:chOff x="0" y="0"/>
          <a:chExt cx="0" cy="0"/>
        </a:xfrm>
      </p:grpSpPr>
      <p:pic>
        <p:nvPicPr>
          <p:cNvPr id="3081" name="Google Shape;3081;p162"/>
          <p:cNvPicPr preferRelativeResize="0"/>
          <p:nvPr/>
        </p:nvPicPr>
        <p:blipFill>
          <a:blip r:embed="rId3">
            <a:alphaModFix/>
          </a:blip>
          <a:stretch>
            <a:fillRect/>
          </a:stretch>
        </p:blipFill>
        <p:spPr>
          <a:xfrm>
            <a:off x="0" y="0"/>
            <a:ext cx="9144019" cy="5143500"/>
          </a:xfrm>
          <a:prstGeom prst="rect">
            <a:avLst/>
          </a:prstGeom>
          <a:noFill/>
          <a:ln>
            <a:noFill/>
          </a:ln>
        </p:spPr>
      </p:pic>
      <p:sp>
        <p:nvSpPr>
          <p:cNvPr id="3082" name="Google Shape;3082;p162"/>
          <p:cNvSpPr txBox="1"/>
          <p:nvPr/>
        </p:nvSpPr>
        <p:spPr>
          <a:xfrm>
            <a:off x="3554800" y="852350"/>
            <a:ext cx="5115000" cy="34290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3200">
                <a:solidFill>
                  <a:srgbClr val="FAF5AC"/>
                </a:solidFill>
                <a:latin typeface="Roboto"/>
                <a:ea typeface="Roboto"/>
                <a:cs typeface="Roboto"/>
                <a:sym typeface="Roboto"/>
              </a:rPr>
              <a:t>Injection flaws are at the most exploited web vulnerability in the OWASP Top 10.</a:t>
            </a:r>
            <a:endParaRPr sz="3200">
              <a:solidFill>
                <a:srgbClr val="FAF5AC"/>
              </a:solidFill>
              <a:latin typeface="Roboto"/>
              <a:ea typeface="Roboto"/>
              <a:cs typeface="Roboto"/>
              <a:sym typeface="Roboto"/>
            </a:endParaRPr>
          </a:p>
        </p:txBody>
      </p:sp>
      <p:sp>
        <p:nvSpPr>
          <p:cNvPr id="3083" name="Google Shape;3083;p1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3087"/>
        <p:cNvGrpSpPr/>
        <p:nvPr/>
      </p:nvGrpSpPr>
      <p:grpSpPr>
        <a:xfrm>
          <a:off x="0" y="0"/>
          <a:ext cx="0" cy="0"/>
          <a:chOff x="0" y="0"/>
          <a:chExt cx="0" cy="0"/>
        </a:xfrm>
      </p:grpSpPr>
      <p:sp>
        <p:nvSpPr>
          <p:cNvPr id="3088" name="Google Shape;3088;p1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solidFill>
                <a:srgbClr val="FFFFFF"/>
              </a:solidFill>
            </a:endParaRPr>
          </a:p>
        </p:txBody>
      </p:sp>
      <p:sp>
        <p:nvSpPr>
          <p:cNvPr id="3089" name="Google Shape;3089;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SQLi Injections</a:t>
            </a:r>
            <a:endParaRPr>
              <a:solidFill>
                <a:srgbClr val="FFFFFF"/>
              </a:solidFill>
            </a:endParaRPr>
          </a:p>
        </p:txBody>
      </p:sp>
      <p:sp>
        <p:nvSpPr>
          <p:cNvPr id="3090" name="Google Shape;3090;p163"/>
          <p:cNvSpPr txBox="1">
            <a:spLocks noGrp="1"/>
          </p:cNvSpPr>
          <p:nvPr>
            <p:ph type="subTitle" idx="1"/>
          </p:nvPr>
        </p:nvSpPr>
        <p:spPr>
          <a:xfrm>
            <a:off x="0" y="675975"/>
            <a:ext cx="9144000" cy="624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Injections are a threat to any organization hosting web-based database servers. </a:t>
            </a:r>
            <a:endParaRPr>
              <a:solidFill>
                <a:srgbClr val="FFFFFF"/>
              </a:solidFill>
            </a:endParaRPr>
          </a:p>
          <a:p>
            <a:pPr marL="0" lvl="0" indent="0" algn="l" rtl="0">
              <a:spcBef>
                <a:spcPts val="0"/>
              </a:spcBef>
              <a:spcAft>
                <a:spcPts val="0"/>
              </a:spcAft>
              <a:buNone/>
            </a:pPr>
            <a:r>
              <a:rPr lang="en">
                <a:solidFill>
                  <a:srgbClr val="FFFFFF"/>
                </a:solidFill>
              </a:rPr>
              <a:t>One specific threat is SQLi attacks.</a:t>
            </a:r>
            <a:endParaRPr>
              <a:solidFill>
                <a:srgbClr val="FFFFFF"/>
              </a:solidFill>
            </a:endParaRPr>
          </a:p>
        </p:txBody>
      </p:sp>
      <p:sp>
        <p:nvSpPr>
          <p:cNvPr id="3091" name="Google Shape;3091;p1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092" name="Google Shape;3092;p163"/>
          <p:cNvPicPr preferRelativeResize="0"/>
          <p:nvPr/>
        </p:nvPicPr>
        <p:blipFill>
          <a:blip r:embed="rId3">
            <a:alphaModFix/>
          </a:blip>
          <a:stretch>
            <a:fillRect/>
          </a:stretch>
        </p:blipFill>
        <p:spPr>
          <a:xfrm>
            <a:off x="900925" y="2740525"/>
            <a:ext cx="2216676" cy="2216676"/>
          </a:xfrm>
          <a:prstGeom prst="rect">
            <a:avLst/>
          </a:prstGeom>
          <a:noFill/>
          <a:ln>
            <a:noFill/>
          </a:ln>
          <a:effectLst>
            <a:outerShdw blurRad="57150" dist="19050" dir="5400000" algn="bl" rotWithShape="0">
              <a:srgbClr val="000000">
                <a:alpha val="50000"/>
              </a:srgbClr>
            </a:outerShdw>
          </a:effectLst>
        </p:spPr>
      </p:pic>
      <p:pic>
        <p:nvPicPr>
          <p:cNvPr id="3093" name="Google Shape;3093;p163"/>
          <p:cNvPicPr preferRelativeResize="0"/>
          <p:nvPr/>
        </p:nvPicPr>
        <p:blipFill>
          <a:blip r:embed="rId4">
            <a:alphaModFix/>
          </a:blip>
          <a:stretch>
            <a:fillRect/>
          </a:stretch>
        </p:blipFill>
        <p:spPr>
          <a:xfrm>
            <a:off x="6552950" y="2750530"/>
            <a:ext cx="1482850" cy="2013720"/>
          </a:xfrm>
          <a:prstGeom prst="rect">
            <a:avLst/>
          </a:prstGeom>
          <a:noFill/>
          <a:ln>
            <a:noFill/>
          </a:ln>
          <a:effectLst>
            <a:outerShdw blurRad="57150" dist="19050" dir="5400000" algn="bl" rotWithShape="0">
              <a:srgbClr val="000000">
                <a:alpha val="50000"/>
              </a:srgbClr>
            </a:outerShdw>
          </a:effectLst>
        </p:spPr>
      </p:pic>
      <p:pic>
        <p:nvPicPr>
          <p:cNvPr id="3094" name="Google Shape;3094;p163"/>
          <p:cNvPicPr preferRelativeResize="0"/>
          <p:nvPr/>
        </p:nvPicPr>
        <p:blipFill>
          <a:blip r:embed="rId5">
            <a:alphaModFix/>
          </a:blip>
          <a:stretch>
            <a:fillRect/>
          </a:stretch>
        </p:blipFill>
        <p:spPr>
          <a:xfrm>
            <a:off x="3130949" y="1552375"/>
            <a:ext cx="2389176" cy="1564025"/>
          </a:xfrm>
          <a:prstGeom prst="rect">
            <a:avLst/>
          </a:prstGeom>
          <a:noFill/>
          <a:ln>
            <a:noFill/>
          </a:ln>
          <a:effectLst>
            <a:outerShdw blurRad="57150" dist="19050" dir="5400000" algn="bl" rotWithShape="0">
              <a:srgbClr val="000000">
                <a:alpha val="50000"/>
              </a:srgbClr>
            </a:outerShdw>
          </a:effectLst>
        </p:spPr>
      </p:pic>
      <p:sp>
        <p:nvSpPr>
          <p:cNvPr id="3095" name="Google Shape;3095;p163"/>
          <p:cNvSpPr txBox="1"/>
          <p:nvPr/>
        </p:nvSpPr>
        <p:spPr>
          <a:xfrm>
            <a:off x="3547250" y="1782450"/>
            <a:ext cx="1434900" cy="74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Username</a:t>
            </a: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r>
              <a:rPr lang="en" sz="1200" b="1">
                <a:latin typeface="Roboto"/>
                <a:ea typeface="Roboto"/>
                <a:cs typeface="Roboto"/>
                <a:sym typeface="Roboto"/>
              </a:rPr>
              <a:t>Password</a:t>
            </a:r>
            <a:endParaRPr sz="1200" b="1">
              <a:latin typeface="Roboto"/>
              <a:ea typeface="Roboto"/>
              <a:cs typeface="Roboto"/>
              <a:sym typeface="Roboto"/>
            </a:endParaRPr>
          </a:p>
        </p:txBody>
      </p:sp>
      <p:sp>
        <p:nvSpPr>
          <p:cNvPr id="3096" name="Google Shape;3096;p163"/>
          <p:cNvSpPr/>
          <p:nvPr/>
        </p:nvSpPr>
        <p:spPr>
          <a:xfrm>
            <a:off x="3550050" y="2104350"/>
            <a:ext cx="1641000" cy="172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latin typeface="Inconsolata"/>
                <a:ea typeface="Inconsolata"/>
                <a:cs typeface="Inconsolata"/>
                <a:sym typeface="Inconsolata"/>
              </a:rPr>
              <a:t>' OR 1=1 --</a:t>
            </a:r>
            <a:endParaRPr sz="900" b="1">
              <a:latin typeface="Inconsolata"/>
              <a:ea typeface="Inconsolata"/>
              <a:cs typeface="Inconsolata"/>
              <a:sym typeface="Inconsolata"/>
            </a:endParaRPr>
          </a:p>
        </p:txBody>
      </p:sp>
      <p:sp>
        <p:nvSpPr>
          <p:cNvPr id="3097" name="Google Shape;3097;p163"/>
          <p:cNvSpPr/>
          <p:nvPr/>
        </p:nvSpPr>
        <p:spPr>
          <a:xfrm>
            <a:off x="3550050" y="2639075"/>
            <a:ext cx="1641000" cy="1722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EB Garamond"/>
                <a:ea typeface="EB Garamond"/>
                <a:cs typeface="EB Garamond"/>
                <a:sym typeface="EB Garamond"/>
              </a:rPr>
              <a:t>***********</a:t>
            </a:r>
            <a:endParaRPr sz="1000">
              <a:latin typeface="EB Garamond"/>
              <a:ea typeface="EB Garamond"/>
              <a:cs typeface="EB Garamond"/>
              <a:sym typeface="EB Garamond"/>
            </a:endParaRPr>
          </a:p>
        </p:txBody>
      </p:sp>
      <p:sp>
        <p:nvSpPr>
          <p:cNvPr id="3098" name="Google Shape;3098;p163"/>
          <p:cNvSpPr txBox="1"/>
          <p:nvPr/>
        </p:nvSpPr>
        <p:spPr>
          <a:xfrm>
            <a:off x="0" y="1680825"/>
            <a:ext cx="3117600" cy="10023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Hacker identifies vulnerable SQL-driven website and injects malicious SQL query via input data.</a:t>
            </a:r>
            <a:endParaRPr sz="1200">
              <a:solidFill>
                <a:srgbClr val="FFFFFF"/>
              </a:solidFill>
              <a:latin typeface="Roboto"/>
              <a:ea typeface="Roboto"/>
              <a:cs typeface="Roboto"/>
              <a:sym typeface="Roboto"/>
            </a:endParaRPr>
          </a:p>
        </p:txBody>
      </p:sp>
      <p:sp>
        <p:nvSpPr>
          <p:cNvPr id="3099" name="Google Shape;3099;p163"/>
          <p:cNvSpPr txBox="1"/>
          <p:nvPr/>
        </p:nvSpPr>
        <p:spPr>
          <a:xfrm>
            <a:off x="5464475" y="1680825"/>
            <a:ext cx="2124300" cy="100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Malicious SQL query is validated and the command is executed by the database</a:t>
            </a:r>
            <a:endParaRPr sz="1200">
              <a:solidFill>
                <a:srgbClr val="FFFFFF"/>
              </a:solidFill>
              <a:latin typeface="Roboto"/>
              <a:ea typeface="Roboto"/>
              <a:cs typeface="Roboto"/>
              <a:sym typeface="Roboto"/>
            </a:endParaRPr>
          </a:p>
        </p:txBody>
      </p:sp>
      <p:sp>
        <p:nvSpPr>
          <p:cNvPr id="3100" name="Google Shape;3100;p163"/>
          <p:cNvSpPr txBox="1"/>
          <p:nvPr/>
        </p:nvSpPr>
        <p:spPr>
          <a:xfrm>
            <a:off x="3075225" y="3598000"/>
            <a:ext cx="33144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FFFFFF"/>
                </a:solidFill>
                <a:latin typeface="Roboto"/>
                <a:ea typeface="Roboto"/>
                <a:cs typeface="Roboto"/>
                <a:sym typeface="Roboto"/>
              </a:rPr>
              <a:t>Hacker is granted access to view and alter records or act as database administrator </a:t>
            </a:r>
            <a:endParaRPr sz="1200">
              <a:solidFill>
                <a:srgbClr val="FFFFFF"/>
              </a:solidFill>
              <a:latin typeface="Roboto"/>
              <a:ea typeface="Roboto"/>
              <a:cs typeface="Roboto"/>
              <a:sym typeface="Roboto"/>
            </a:endParaRPr>
          </a:p>
        </p:txBody>
      </p:sp>
      <p:cxnSp>
        <p:nvCxnSpPr>
          <p:cNvPr id="3101" name="Google Shape;3101;p163"/>
          <p:cNvCxnSpPr/>
          <p:nvPr/>
        </p:nvCxnSpPr>
        <p:spPr>
          <a:xfrm>
            <a:off x="448038" y="2473525"/>
            <a:ext cx="2682900" cy="0"/>
          </a:xfrm>
          <a:prstGeom prst="straightConnector1">
            <a:avLst/>
          </a:prstGeom>
          <a:noFill/>
          <a:ln w="38100" cap="flat" cmpd="sng">
            <a:solidFill>
              <a:srgbClr val="FFFFFF"/>
            </a:solidFill>
            <a:prstDash val="solid"/>
            <a:round/>
            <a:headEnd type="none" w="med" len="med"/>
            <a:tailEnd type="stealth" w="med" len="med"/>
          </a:ln>
        </p:spPr>
      </p:cxnSp>
      <p:cxnSp>
        <p:nvCxnSpPr>
          <p:cNvPr id="3102" name="Google Shape;3102;p163"/>
          <p:cNvCxnSpPr/>
          <p:nvPr/>
        </p:nvCxnSpPr>
        <p:spPr>
          <a:xfrm>
            <a:off x="5533475" y="2437250"/>
            <a:ext cx="1072800" cy="844800"/>
          </a:xfrm>
          <a:prstGeom prst="straightConnector1">
            <a:avLst/>
          </a:prstGeom>
          <a:noFill/>
          <a:ln w="38100" cap="flat" cmpd="sng">
            <a:solidFill>
              <a:srgbClr val="FFFFFF"/>
            </a:solidFill>
            <a:prstDash val="solid"/>
            <a:round/>
            <a:headEnd type="none" w="med" len="med"/>
            <a:tailEnd type="stealth" w="med" len="med"/>
          </a:ln>
        </p:spPr>
      </p:cxnSp>
      <p:cxnSp>
        <p:nvCxnSpPr>
          <p:cNvPr id="3103" name="Google Shape;3103;p163"/>
          <p:cNvCxnSpPr/>
          <p:nvPr/>
        </p:nvCxnSpPr>
        <p:spPr>
          <a:xfrm rot="10800000">
            <a:off x="3171725" y="4200600"/>
            <a:ext cx="3406800" cy="0"/>
          </a:xfrm>
          <a:prstGeom prst="straightConnector1">
            <a:avLst/>
          </a:prstGeom>
          <a:noFill/>
          <a:ln w="38100" cap="flat" cmpd="sng">
            <a:solidFill>
              <a:srgbClr val="FFFFFF"/>
            </a:solidFill>
            <a:prstDash val="solid"/>
            <a:round/>
            <a:headEnd type="none" w="med" len="med"/>
            <a:tailEnd type="stealth" w="med" len="med"/>
          </a:ln>
        </p:spPr>
      </p:cxnSp>
      <p:cxnSp>
        <p:nvCxnSpPr>
          <p:cNvPr id="3104" name="Google Shape;3104;p16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3108"/>
        <p:cNvGrpSpPr/>
        <p:nvPr/>
      </p:nvGrpSpPr>
      <p:grpSpPr>
        <a:xfrm>
          <a:off x="0" y="0"/>
          <a:ext cx="0" cy="0"/>
          <a:chOff x="0" y="0"/>
          <a:chExt cx="0" cy="0"/>
        </a:xfrm>
      </p:grpSpPr>
      <p:cxnSp>
        <p:nvCxnSpPr>
          <p:cNvPr id="3109" name="Google Shape;3109;p164"/>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110" name="Google Shape;3110;p164"/>
          <p:cNvSpPr txBox="1"/>
          <p:nvPr/>
        </p:nvSpPr>
        <p:spPr>
          <a:xfrm>
            <a:off x="686975" y="1273675"/>
            <a:ext cx="2229600" cy="132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700">
                <a:solidFill>
                  <a:srgbClr val="FFFFFF"/>
                </a:solidFill>
                <a:latin typeface="Comfortaa"/>
                <a:ea typeface="Comfortaa"/>
                <a:cs typeface="Comfortaa"/>
                <a:sym typeface="Comfortaa"/>
              </a:rPr>
              <a:t>S Q L</a:t>
            </a:r>
            <a:endParaRPr sz="4700">
              <a:solidFill>
                <a:srgbClr val="FFFFFF"/>
              </a:solidFill>
              <a:latin typeface="Comfortaa"/>
              <a:ea typeface="Comfortaa"/>
              <a:cs typeface="Comfortaa"/>
              <a:sym typeface="Comfortaa"/>
            </a:endParaRPr>
          </a:p>
        </p:txBody>
      </p:sp>
      <p:cxnSp>
        <p:nvCxnSpPr>
          <p:cNvPr id="3111" name="Google Shape;3111;p164"/>
          <p:cNvCxnSpPr/>
          <p:nvPr/>
        </p:nvCxnSpPr>
        <p:spPr>
          <a:xfrm>
            <a:off x="841950" y="2130450"/>
            <a:ext cx="0" cy="371700"/>
          </a:xfrm>
          <a:prstGeom prst="straightConnector1">
            <a:avLst/>
          </a:prstGeom>
          <a:noFill/>
          <a:ln w="9525" cap="flat" cmpd="sng">
            <a:solidFill>
              <a:srgbClr val="FFFFFF"/>
            </a:solidFill>
            <a:prstDash val="solid"/>
            <a:round/>
            <a:headEnd type="none" w="med" len="med"/>
            <a:tailEnd type="none" w="med" len="med"/>
          </a:ln>
        </p:spPr>
      </p:cxnSp>
      <p:cxnSp>
        <p:nvCxnSpPr>
          <p:cNvPr id="3112" name="Google Shape;3112;p164"/>
          <p:cNvCxnSpPr/>
          <p:nvPr/>
        </p:nvCxnSpPr>
        <p:spPr>
          <a:xfrm>
            <a:off x="2241025" y="2130450"/>
            <a:ext cx="0" cy="371700"/>
          </a:xfrm>
          <a:prstGeom prst="straightConnector1">
            <a:avLst/>
          </a:prstGeom>
          <a:noFill/>
          <a:ln w="9525" cap="flat" cmpd="sng">
            <a:solidFill>
              <a:srgbClr val="FFFFFF"/>
            </a:solidFill>
            <a:prstDash val="solid"/>
            <a:round/>
            <a:headEnd type="none" w="med" len="med"/>
            <a:tailEnd type="none" w="med" len="med"/>
          </a:ln>
        </p:spPr>
      </p:cxnSp>
      <p:sp>
        <p:nvSpPr>
          <p:cNvPr id="3113" name="Google Shape;3113;p164"/>
          <p:cNvSpPr txBox="1"/>
          <p:nvPr/>
        </p:nvSpPr>
        <p:spPr>
          <a:xfrm>
            <a:off x="548175" y="2937325"/>
            <a:ext cx="2564100" cy="123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A language for programming and managing databases.</a:t>
            </a:r>
            <a:endParaRPr>
              <a:solidFill>
                <a:srgbClr val="FFFFFF"/>
              </a:solidFill>
              <a:latin typeface="Roboto"/>
              <a:ea typeface="Roboto"/>
              <a:cs typeface="Roboto"/>
              <a:sym typeface="Roboto"/>
            </a:endParaRPr>
          </a:p>
        </p:txBody>
      </p:sp>
      <p:sp>
        <p:nvSpPr>
          <p:cNvPr id="3114" name="Google Shape;3114;p164"/>
          <p:cNvSpPr txBox="1"/>
          <p:nvPr/>
        </p:nvSpPr>
        <p:spPr>
          <a:xfrm>
            <a:off x="440275" y="2460445"/>
            <a:ext cx="1019100" cy="37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Structured </a:t>
            </a:r>
            <a:endParaRPr sz="1200" b="1">
              <a:solidFill>
                <a:srgbClr val="FFFFFF"/>
              </a:solidFill>
              <a:latin typeface="Roboto"/>
              <a:ea typeface="Roboto"/>
              <a:cs typeface="Roboto"/>
              <a:sym typeface="Roboto"/>
            </a:endParaRPr>
          </a:p>
        </p:txBody>
      </p:sp>
      <p:sp>
        <p:nvSpPr>
          <p:cNvPr id="3115" name="Google Shape;3115;p164"/>
          <p:cNvSpPr txBox="1"/>
          <p:nvPr/>
        </p:nvSpPr>
        <p:spPr>
          <a:xfrm>
            <a:off x="1331425" y="2460450"/>
            <a:ext cx="675600" cy="37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Query</a:t>
            </a:r>
            <a:endParaRPr sz="1200" b="1">
              <a:solidFill>
                <a:srgbClr val="FFFFFF"/>
              </a:solidFill>
              <a:latin typeface="Roboto"/>
              <a:ea typeface="Roboto"/>
              <a:cs typeface="Roboto"/>
              <a:sym typeface="Roboto"/>
            </a:endParaRPr>
          </a:p>
        </p:txBody>
      </p:sp>
      <p:sp>
        <p:nvSpPr>
          <p:cNvPr id="3116" name="Google Shape;3116;p164"/>
          <p:cNvSpPr txBox="1"/>
          <p:nvPr/>
        </p:nvSpPr>
        <p:spPr>
          <a:xfrm>
            <a:off x="1894375" y="2460450"/>
            <a:ext cx="1019100" cy="29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FFFFFF"/>
                </a:solidFill>
                <a:latin typeface="Roboto"/>
                <a:ea typeface="Roboto"/>
                <a:cs typeface="Roboto"/>
                <a:sym typeface="Roboto"/>
              </a:rPr>
              <a:t>Language</a:t>
            </a:r>
            <a:endParaRPr sz="1200" b="1">
              <a:solidFill>
                <a:srgbClr val="FFFFFF"/>
              </a:solidFill>
              <a:latin typeface="Roboto"/>
              <a:ea typeface="Roboto"/>
              <a:cs typeface="Roboto"/>
              <a:sym typeface="Roboto"/>
            </a:endParaRPr>
          </a:p>
        </p:txBody>
      </p:sp>
      <p:cxnSp>
        <p:nvCxnSpPr>
          <p:cNvPr id="3117" name="Google Shape;3117;p164"/>
          <p:cNvCxnSpPr/>
          <p:nvPr/>
        </p:nvCxnSpPr>
        <p:spPr>
          <a:xfrm>
            <a:off x="1601625" y="2130450"/>
            <a:ext cx="0" cy="371700"/>
          </a:xfrm>
          <a:prstGeom prst="straightConnector1">
            <a:avLst/>
          </a:prstGeom>
          <a:noFill/>
          <a:ln w="9525" cap="flat" cmpd="sng">
            <a:solidFill>
              <a:srgbClr val="FFFFFF"/>
            </a:solidFill>
            <a:prstDash val="solid"/>
            <a:round/>
            <a:headEnd type="none" w="med" len="med"/>
            <a:tailEnd type="none" w="med" len="med"/>
          </a:ln>
        </p:spPr>
      </p:cxnSp>
      <p:sp>
        <p:nvSpPr>
          <p:cNvPr id="3118" name="Google Shape;3118;p164"/>
          <p:cNvSpPr txBox="1"/>
          <p:nvPr/>
        </p:nvSpPr>
        <p:spPr>
          <a:xfrm>
            <a:off x="3494700" y="2937325"/>
            <a:ext cx="2229600" cy="148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SQLi attacks inject malicious SQL code into a client-side application such as a browser, revealing private data within the database.</a:t>
            </a:r>
            <a:endParaRPr>
              <a:solidFill>
                <a:srgbClr val="FFFFFF"/>
              </a:solidFill>
              <a:latin typeface="Roboto"/>
              <a:ea typeface="Roboto"/>
              <a:cs typeface="Roboto"/>
              <a:sym typeface="Roboto"/>
            </a:endParaRPr>
          </a:p>
        </p:txBody>
      </p:sp>
      <p:sp>
        <p:nvSpPr>
          <p:cNvPr id="3119" name="Google Shape;3119;p164"/>
          <p:cNvSpPr txBox="1"/>
          <p:nvPr/>
        </p:nvSpPr>
        <p:spPr>
          <a:xfrm>
            <a:off x="6402950" y="2908350"/>
            <a:ext cx="2307000" cy="175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FFFFFF"/>
                </a:solidFill>
                <a:latin typeface="Roboto"/>
                <a:ea typeface="Roboto"/>
                <a:cs typeface="Roboto"/>
                <a:sym typeface="Roboto"/>
              </a:rPr>
              <a:t>This flaw is easily detectable and exploitable. Any website,</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no matter how many users it has, may experience these kinds of attacks. </a:t>
            </a:r>
            <a:endParaRPr>
              <a:solidFill>
                <a:srgbClr val="FFFFFF"/>
              </a:solidFill>
              <a:latin typeface="Roboto"/>
              <a:ea typeface="Roboto"/>
              <a:cs typeface="Roboto"/>
              <a:sym typeface="Roboto"/>
            </a:endParaRPr>
          </a:p>
        </p:txBody>
      </p:sp>
      <p:sp>
        <p:nvSpPr>
          <p:cNvPr id="3120" name="Google Shape;3120;p1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
        <p:nvSpPr>
          <p:cNvPr id="3121" name="Google Shape;3121;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SQLi Injections</a:t>
            </a:r>
            <a:endParaRPr>
              <a:solidFill>
                <a:srgbClr val="FFFFFF"/>
              </a:solidFill>
            </a:endParaRPr>
          </a:p>
          <a:p>
            <a:pPr marL="0" lvl="0" indent="0" algn="l" rtl="0">
              <a:spcBef>
                <a:spcPts val="0"/>
              </a:spcBef>
              <a:spcAft>
                <a:spcPts val="0"/>
              </a:spcAft>
              <a:buNone/>
            </a:pPr>
            <a:endParaRPr/>
          </a:p>
        </p:txBody>
      </p:sp>
      <p:sp>
        <p:nvSpPr>
          <p:cNvPr id="3122" name="Google Shape;3122;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123" name="Google Shape;3123;p164"/>
          <p:cNvPicPr preferRelativeResize="0"/>
          <p:nvPr/>
        </p:nvPicPr>
        <p:blipFill>
          <a:blip r:embed="rId3">
            <a:alphaModFix/>
          </a:blip>
          <a:stretch>
            <a:fillRect/>
          </a:stretch>
        </p:blipFill>
        <p:spPr>
          <a:xfrm>
            <a:off x="3647513" y="1075834"/>
            <a:ext cx="1258525" cy="1709089"/>
          </a:xfrm>
          <a:prstGeom prst="rect">
            <a:avLst/>
          </a:prstGeom>
          <a:noFill/>
          <a:ln>
            <a:noFill/>
          </a:ln>
          <a:effectLst>
            <a:outerShdw blurRad="57150" dist="19050" dir="5400000" algn="bl" rotWithShape="0">
              <a:srgbClr val="000000">
                <a:alpha val="50000"/>
              </a:srgbClr>
            </a:outerShdw>
          </a:effectLst>
        </p:spPr>
      </p:pic>
      <p:pic>
        <p:nvPicPr>
          <p:cNvPr id="3124" name="Google Shape;3124;p164"/>
          <p:cNvPicPr preferRelativeResize="0"/>
          <p:nvPr/>
        </p:nvPicPr>
        <p:blipFill>
          <a:blip r:embed="rId4">
            <a:alphaModFix/>
          </a:blip>
          <a:stretch>
            <a:fillRect/>
          </a:stretch>
        </p:blipFill>
        <p:spPr>
          <a:xfrm>
            <a:off x="6322800" y="888375"/>
            <a:ext cx="2072074" cy="2072075"/>
          </a:xfrm>
          <a:prstGeom prst="rect">
            <a:avLst/>
          </a:prstGeom>
          <a:noFill/>
          <a:ln>
            <a:noFill/>
          </a:ln>
          <a:effectLst>
            <a:outerShdw blurRad="57150" dist="19050" dir="5400000" algn="bl" rotWithShape="0">
              <a:srgbClr val="000000">
                <a:alpha val="50000"/>
              </a:srgbClr>
            </a:outerShdw>
          </a:effectLst>
        </p:spPr>
      </p:pic>
      <p:pic>
        <p:nvPicPr>
          <p:cNvPr id="3125" name="Google Shape;3125;p164"/>
          <p:cNvPicPr preferRelativeResize="0"/>
          <p:nvPr/>
        </p:nvPicPr>
        <p:blipFill>
          <a:blip r:embed="rId5">
            <a:alphaModFix/>
          </a:blip>
          <a:stretch>
            <a:fillRect/>
          </a:stretch>
        </p:blipFill>
        <p:spPr>
          <a:xfrm>
            <a:off x="4044399" y="204122"/>
            <a:ext cx="2489257" cy="2221825"/>
          </a:xfrm>
          <a:prstGeom prst="rect">
            <a:avLst/>
          </a:prstGeom>
          <a:noFill/>
          <a:ln>
            <a:noFill/>
          </a:ln>
          <a:effectLst>
            <a:outerShdw blurRad="57150" dist="19050" dir="5400000" algn="bl" rotWithShape="0">
              <a:srgbClr val="000000">
                <a:alpha val="50000"/>
              </a:srgbClr>
            </a:outerShdw>
          </a:effectLst>
        </p:spPr>
      </p:pic>
      <p:cxnSp>
        <p:nvCxnSpPr>
          <p:cNvPr id="3126" name="Google Shape;3126;p164"/>
          <p:cNvCxnSpPr/>
          <p:nvPr/>
        </p:nvCxnSpPr>
        <p:spPr>
          <a:xfrm>
            <a:off x="3242650" y="1373725"/>
            <a:ext cx="0" cy="3082800"/>
          </a:xfrm>
          <a:prstGeom prst="straightConnector1">
            <a:avLst/>
          </a:prstGeom>
          <a:noFill/>
          <a:ln w="9525" cap="flat" cmpd="sng">
            <a:solidFill>
              <a:srgbClr val="FFFFFF"/>
            </a:solidFill>
            <a:prstDash val="solid"/>
            <a:round/>
            <a:headEnd type="none" w="med" len="med"/>
            <a:tailEnd type="none" w="med" len="med"/>
          </a:ln>
        </p:spPr>
      </p:cxnSp>
      <p:cxnSp>
        <p:nvCxnSpPr>
          <p:cNvPr id="3127" name="Google Shape;3127;p164"/>
          <p:cNvCxnSpPr/>
          <p:nvPr/>
        </p:nvCxnSpPr>
        <p:spPr>
          <a:xfrm>
            <a:off x="5929800" y="1373725"/>
            <a:ext cx="0" cy="30828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3131"/>
        <p:cNvGrpSpPr/>
        <p:nvPr/>
      </p:nvGrpSpPr>
      <p:grpSpPr>
        <a:xfrm>
          <a:off x="0" y="0"/>
          <a:ext cx="0" cy="0"/>
          <a:chOff x="0" y="0"/>
          <a:chExt cx="0" cy="0"/>
        </a:xfrm>
      </p:grpSpPr>
      <p:graphicFrame>
        <p:nvGraphicFramePr>
          <p:cNvPr id="3132" name="Google Shape;3132;p165"/>
          <p:cNvGraphicFramePr/>
          <p:nvPr/>
        </p:nvGraphicFramePr>
        <p:xfrm>
          <a:off x="384300" y="1189963"/>
          <a:ext cx="8485350" cy="3019847"/>
        </p:xfrm>
        <a:graphic>
          <a:graphicData uri="http://schemas.openxmlformats.org/drawingml/2006/table">
            <a:tbl>
              <a:tblPr>
                <a:noFill/>
                <a:tableStyleId>{794BD393-B906-4083-81DD-38E92BCB4B16}</a:tableStyleId>
              </a:tblPr>
              <a:tblGrid>
                <a:gridCol w="2189500">
                  <a:extLst>
                    <a:ext uri="{9D8B030D-6E8A-4147-A177-3AD203B41FA5}">
                      <a16:colId xmlns:a16="http://schemas.microsoft.com/office/drawing/2014/main" val="20000"/>
                    </a:ext>
                  </a:extLst>
                </a:gridCol>
                <a:gridCol w="4266075">
                  <a:extLst>
                    <a:ext uri="{9D8B030D-6E8A-4147-A177-3AD203B41FA5}">
                      <a16:colId xmlns:a16="http://schemas.microsoft.com/office/drawing/2014/main" val="20001"/>
                    </a:ext>
                  </a:extLst>
                </a:gridCol>
                <a:gridCol w="2029775">
                  <a:extLst>
                    <a:ext uri="{9D8B030D-6E8A-4147-A177-3AD203B41FA5}">
                      <a16:colId xmlns:a16="http://schemas.microsoft.com/office/drawing/2014/main" val="20002"/>
                    </a:ext>
                  </a:extLst>
                </a:gridCol>
              </a:tblGrid>
              <a:tr h="1290675">
                <a:tc>
                  <a:txBody>
                    <a:bodyPr/>
                    <a:lstStyle/>
                    <a:p>
                      <a:pPr marL="0" lvl="0" indent="0" algn="r" rtl="0">
                        <a:lnSpc>
                          <a:spcPct val="115000"/>
                        </a:lnSpc>
                        <a:spcBef>
                          <a:spcPts val="0"/>
                        </a:spcBef>
                        <a:spcAft>
                          <a:spcPts val="1200"/>
                        </a:spcAft>
                        <a:buNone/>
                      </a:pPr>
                      <a:r>
                        <a:rPr lang="en" sz="1600" b="1">
                          <a:latin typeface="Roboto"/>
                          <a:ea typeface="Roboto"/>
                          <a:cs typeface="Roboto"/>
                          <a:sym typeface="Roboto"/>
                        </a:rPr>
                        <a:t>Spoof</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a user’s identity.</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lnSpc>
                          <a:spcPct val="115000"/>
                        </a:lnSpc>
                        <a:spcBef>
                          <a:spcPts val="300"/>
                        </a:spcBef>
                        <a:spcAft>
                          <a:spcPts val="1200"/>
                        </a:spcAft>
                        <a:buNone/>
                      </a:pPr>
                      <a:r>
                        <a:rPr lang="en" sz="1600">
                          <a:latin typeface="Roboto"/>
                          <a:ea typeface="Roboto"/>
                          <a:cs typeface="Roboto"/>
                          <a:sym typeface="Roboto"/>
                        </a:rPr>
                        <a:t>SQL commands can be manipulated to scan, modify, and extract usernames and passwords, allowing an attacker to connect as an authorized user.</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lnSpc>
                          <a:spcPct val="115000"/>
                        </a:lnSpc>
                        <a:spcBef>
                          <a:spcPts val="300"/>
                        </a:spcBef>
                        <a:spcAft>
                          <a:spcPts val="1200"/>
                        </a:spcAft>
                        <a:buNone/>
                      </a:pPr>
                      <a:r>
                        <a:rPr lang="en" sz="1600">
                          <a:latin typeface="Roboto"/>
                          <a:ea typeface="Roboto"/>
                          <a:cs typeface="Roboto"/>
                          <a:sym typeface="Roboto"/>
                        </a:rPr>
                        <a:t>This affects </a:t>
                      </a:r>
                      <a:r>
                        <a:rPr lang="en" sz="1600" b="1">
                          <a:latin typeface="Roboto"/>
                          <a:ea typeface="Roboto"/>
                          <a:cs typeface="Roboto"/>
                          <a:sym typeface="Roboto"/>
                        </a:rPr>
                        <a:t>Authenticity.</a:t>
                      </a:r>
                      <a:endParaRPr sz="1600" b="1">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0"/>
                  </a:ext>
                </a:extLst>
              </a:tr>
              <a:tr h="609300">
                <a:tc>
                  <a:txBody>
                    <a:bodyPr/>
                    <a:lstStyle/>
                    <a:p>
                      <a:pPr marL="0" lvl="0" indent="0" algn="r" rtl="0">
                        <a:lnSpc>
                          <a:spcPct val="115000"/>
                        </a:lnSpc>
                        <a:spcBef>
                          <a:spcPts val="300"/>
                        </a:spcBef>
                        <a:spcAft>
                          <a:spcPts val="1200"/>
                        </a:spcAft>
                        <a:buNone/>
                      </a:pPr>
                      <a:r>
                        <a:rPr lang="en" sz="1600" b="1">
                          <a:solidFill>
                            <a:srgbClr val="45818E"/>
                          </a:solidFill>
                          <a:latin typeface="Roboto"/>
                          <a:ea typeface="Roboto"/>
                          <a:cs typeface="Roboto"/>
                          <a:sym typeface="Roboto"/>
                        </a:rPr>
                        <a:t>Expose </a:t>
                      </a:r>
                      <a:br>
                        <a:rPr lang="en" sz="1600" b="1">
                          <a:solidFill>
                            <a:srgbClr val="45818E"/>
                          </a:solidFill>
                          <a:latin typeface="Roboto"/>
                          <a:ea typeface="Roboto"/>
                          <a:cs typeface="Roboto"/>
                          <a:sym typeface="Roboto"/>
                        </a:rPr>
                      </a:br>
                      <a:r>
                        <a:rPr lang="en" sz="1600">
                          <a:solidFill>
                            <a:srgbClr val="45818E"/>
                          </a:solidFill>
                          <a:latin typeface="Roboto"/>
                          <a:ea typeface="Roboto"/>
                          <a:cs typeface="Roboto"/>
                          <a:sym typeface="Roboto"/>
                        </a:rPr>
                        <a:t>sensitive data.</a:t>
                      </a:r>
                      <a:endParaRPr sz="1600">
                        <a:solidFill>
                          <a:srgbClr val="45818E"/>
                        </a:solidFill>
                        <a:latin typeface="Roboto"/>
                        <a:ea typeface="Roboto"/>
                        <a:cs typeface="Roboto"/>
                        <a:sym typeface="Roboto"/>
                      </a:endParaRPr>
                    </a:p>
                  </a:txBody>
                  <a:tcPr marL="182875" marR="182875" marT="91425" marB="91425">
                    <a:solidFill>
                      <a:srgbClr val="76A5AF"/>
                    </a:solidFill>
                  </a:tcPr>
                </a:tc>
                <a:tc>
                  <a:txBody>
                    <a:bodyPr/>
                    <a:lstStyle/>
                    <a:p>
                      <a:pPr marL="0" lvl="0" indent="0" algn="l" rtl="0">
                        <a:lnSpc>
                          <a:spcPct val="115000"/>
                        </a:lnSpc>
                        <a:spcBef>
                          <a:spcPts val="300"/>
                        </a:spcBef>
                        <a:spcAft>
                          <a:spcPts val="1200"/>
                        </a:spcAft>
                        <a:buNone/>
                      </a:pPr>
                      <a:r>
                        <a:rPr lang="en" sz="1600">
                          <a:solidFill>
                            <a:srgbClr val="45818E"/>
                          </a:solidFill>
                          <a:latin typeface="Roboto"/>
                          <a:ea typeface="Roboto"/>
                          <a:cs typeface="Roboto"/>
                          <a:sym typeface="Roboto"/>
                        </a:rPr>
                        <a:t>SQLi leverage the leak of sensitive data in SQL databases.</a:t>
                      </a:r>
                      <a:endParaRPr sz="1600">
                        <a:solidFill>
                          <a:srgbClr val="45818E"/>
                        </a:solidFill>
                        <a:latin typeface="Roboto"/>
                        <a:ea typeface="Roboto"/>
                        <a:cs typeface="Roboto"/>
                        <a:sym typeface="Roboto"/>
                      </a:endParaRPr>
                    </a:p>
                  </a:txBody>
                  <a:tcPr marL="182875" marR="182875" marT="91425" marB="91425">
                    <a:solidFill>
                      <a:srgbClr val="76A5AF"/>
                    </a:solidFill>
                  </a:tcPr>
                </a:tc>
                <a:tc>
                  <a:txBody>
                    <a:bodyPr/>
                    <a:lstStyle/>
                    <a:p>
                      <a:pPr marL="0" lvl="0" indent="0" algn="l" rtl="0">
                        <a:spcBef>
                          <a:spcPts val="0"/>
                        </a:spcBef>
                        <a:spcAft>
                          <a:spcPts val="0"/>
                        </a:spcAft>
                        <a:buNone/>
                      </a:pPr>
                      <a:r>
                        <a:rPr lang="en" sz="1600">
                          <a:solidFill>
                            <a:srgbClr val="45818E"/>
                          </a:solidFill>
                          <a:latin typeface="Roboto"/>
                          <a:ea typeface="Roboto"/>
                          <a:cs typeface="Roboto"/>
                          <a:sym typeface="Roboto"/>
                        </a:rPr>
                        <a:t>This affects </a:t>
                      </a:r>
                      <a:r>
                        <a:rPr lang="en" sz="1600" b="1">
                          <a:solidFill>
                            <a:srgbClr val="45818E"/>
                          </a:solidFill>
                          <a:latin typeface="Roboto"/>
                          <a:ea typeface="Roboto"/>
                          <a:cs typeface="Roboto"/>
                          <a:sym typeface="Roboto"/>
                        </a:rPr>
                        <a:t>Confidentiality.</a:t>
                      </a:r>
                      <a:endParaRPr sz="1600" b="1">
                        <a:solidFill>
                          <a:srgbClr val="45818E"/>
                        </a:solidFill>
                        <a:latin typeface="Roboto"/>
                        <a:ea typeface="Roboto"/>
                        <a:cs typeface="Roboto"/>
                        <a:sym typeface="Roboto"/>
                      </a:endParaRPr>
                    </a:p>
                  </a:txBody>
                  <a:tcPr marL="182875" marR="182875" marT="91425" marB="91425">
                    <a:solidFill>
                      <a:srgbClr val="76A5AF"/>
                    </a:solidFill>
                  </a:tcPr>
                </a:tc>
                <a:extLst>
                  <a:ext uri="{0D108BD9-81ED-4DB2-BD59-A6C34878D82A}">
                    <a16:rowId xmlns:a16="http://schemas.microsoft.com/office/drawing/2014/main" val="10001"/>
                  </a:ext>
                </a:extLst>
              </a:tr>
              <a:tr h="852050">
                <a:tc>
                  <a:txBody>
                    <a:bodyPr/>
                    <a:lstStyle/>
                    <a:p>
                      <a:pPr marL="0" lvl="0" indent="0" algn="r" rtl="0">
                        <a:lnSpc>
                          <a:spcPct val="115000"/>
                        </a:lnSpc>
                        <a:spcBef>
                          <a:spcPts val="300"/>
                        </a:spcBef>
                        <a:spcAft>
                          <a:spcPts val="1200"/>
                        </a:spcAft>
                        <a:buNone/>
                      </a:pPr>
                      <a:r>
                        <a:rPr lang="en" sz="1600" b="1">
                          <a:solidFill>
                            <a:srgbClr val="45818E"/>
                          </a:solidFill>
                          <a:latin typeface="Roboto"/>
                          <a:ea typeface="Roboto"/>
                          <a:cs typeface="Roboto"/>
                          <a:sym typeface="Roboto"/>
                        </a:rPr>
                        <a:t>Modify </a:t>
                      </a:r>
                      <a:br>
                        <a:rPr lang="en" sz="1600" b="1">
                          <a:solidFill>
                            <a:srgbClr val="45818E"/>
                          </a:solidFill>
                          <a:latin typeface="Roboto"/>
                          <a:ea typeface="Roboto"/>
                          <a:cs typeface="Roboto"/>
                          <a:sym typeface="Roboto"/>
                        </a:rPr>
                      </a:br>
                      <a:r>
                        <a:rPr lang="en" sz="1600">
                          <a:solidFill>
                            <a:srgbClr val="45818E"/>
                          </a:solidFill>
                          <a:latin typeface="Roboto"/>
                          <a:ea typeface="Roboto"/>
                          <a:cs typeface="Roboto"/>
                          <a:sym typeface="Roboto"/>
                        </a:rPr>
                        <a:t>existing data.</a:t>
                      </a:r>
                      <a:endParaRPr sz="1600">
                        <a:solidFill>
                          <a:srgbClr val="45818E"/>
                        </a:solidFill>
                        <a:latin typeface="Roboto"/>
                        <a:ea typeface="Roboto"/>
                        <a:cs typeface="Roboto"/>
                        <a:sym typeface="Roboto"/>
                      </a:endParaRPr>
                    </a:p>
                  </a:txBody>
                  <a:tcPr marL="182875" marR="182875" marT="91425" marB="91425">
                    <a:solidFill>
                      <a:srgbClr val="76A5AF"/>
                    </a:solidFill>
                  </a:tcPr>
                </a:tc>
                <a:tc>
                  <a:txBody>
                    <a:bodyPr/>
                    <a:lstStyle/>
                    <a:p>
                      <a:pPr marL="0" lvl="0" indent="0" algn="l" rtl="0">
                        <a:lnSpc>
                          <a:spcPct val="115000"/>
                        </a:lnSpc>
                        <a:spcBef>
                          <a:spcPts val="300"/>
                        </a:spcBef>
                        <a:spcAft>
                          <a:spcPts val="1200"/>
                        </a:spcAft>
                        <a:buNone/>
                      </a:pPr>
                      <a:r>
                        <a:rPr lang="en" sz="1600">
                          <a:solidFill>
                            <a:srgbClr val="45818E"/>
                          </a:solidFill>
                          <a:latin typeface="Roboto"/>
                          <a:ea typeface="Roboto"/>
                          <a:cs typeface="Roboto"/>
                          <a:sym typeface="Roboto"/>
                        </a:rPr>
                        <a:t>The possibility to read sensitive information also makes it possible to modify or delete critical information.</a:t>
                      </a:r>
                      <a:endParaRPr sz="1600">
                        <a:solidFill>
                          <a:srgbClr val="45818E"/>
                        </a:solidFill>
                        <a:latin typeface="Roboto"/>
                        <a:ea typeface="Roboto"/>
                        <a:cs typeface="Roboto"/>
                        <a:sym typeface="Roboto"/>
                      </a:endParaRPr>
                    </a:p>
                  </a:txBody>
                  <a:tcPr marL="182875" marR="182875" marT="91425" marB="91425">
                    <a:solidFill>
                      <a:srgbClr val="76A5AF"/>
                    </a:solidFill>
                  </a:tcPr>
                </a:tc>
                <a:tc>
                  <a:txBody>
                    <a:bodyPr/>
                    <a:lstStyle/>
                    <a:p>
                      <a:pPr marL="0" lvl="0" indent="0" algn="l" rtl="0">
                        <a:spcBef>
                          <a:spcPts val="0"/>
                        </a:spcBef>
                        <a:spcAft>
                          <a:spcPts val="0"/>
                        </a:spcAft>
                        <a:buNone/>
                      </a:pPr>
                      <a:r>
                        <a:rPr lang="en" sz="1600">
                          <a:solidFill>
                            <a:srgbClr val="45818E"/>
                          </a:solidFill>
                          <a:latin typeface="Roboto"/>
                          <a:ea typeface="Roboto"/>
                          <a:cs typeface="Roboto"/>
                          <a:sym typeface="Roboto"/>
                        </a:rPr>
                        <a:t>This affects </a:t>
                      </a:r>
                      <a:r>
                        <a:rPr lang="en" sz="1600" b="1">
                          <a:solidFill>
                            <a:srgbClr val="45818E"/>
                          </a:solidFill>
                          <a:latin typeface="Roboto"/>
                          <a:ea typeface="Roboto"/>
                          <a:cs typeface="Roboto"/>
                          <a:sym typeface="Roboto"/>
                        </a:rPr>
                        <a:t>Integrity</a:t>
                      </a:r>
                      <a:r>
                        <a:rPr lang="en" sz="1600">
                          <a:solidFill>
                            <a:srgbClr val="45818E"/>
                          </a:solidFill>
                          <a:latin typeface="Roboto"/>
                          <a:ea typeface="Roboto"/>
                          <a:cs typeface="Roboto"/>
                          <a:sym typeface="Roboto"/>
                        </a:rPr>
                        <a:t>. </a:t>
                      </a:r>
                      <a:endParaRPr sz="1600">
                        <a:solidFill>
                          <a:srgbClr val="45818E"/>
                        </a:solidFill>
                        <a:latin typeface="Roboto"/>
                        <a:ea typeface="Roboto"/>
                        <a:cs typeface="Roboto"/>
                        <a:sym typeface="Roboto"/>
                      </a:endParaRPr>
                    </a:p>
                  </a:txBody>
                  <a:tcPr marL="182875" marR="182875" marT="91425" marB="91425">
                    <a:solidFill>
                      <a:srgbClr val="76A5AF"/>
                    </a:solidFill>
                  </a:tcPr>
                </a:tc>
                <a:extLst>
                  <a:ext uri="{0D108BD9-81ED-4DB2-BD59-A6C34878D82A}">
                    <a16:rowId xmlns:a16="http://schemas.microsoft.com/office/drawing/2014/main" val="10002"/>
                  </a:ext>
                </a:extLst>
              </a:tr>
            </a:tbl>
          </a:graphicData>
        </a:graphic>
      </p:graphicFrame>
      <p:sp>
        <p:nvSpPr>
          <p:cNvPr id="3133" name="Google Shape;3133;p1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
        <p:nvSpPr>
          <p:cNvPr id="3134" name="Google Shape;3134;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SQLi Injections</a:t>
            </a:r>
            <a:endParaRPr>
              <a:solidFill>
                <a:srgbClr val="FFFFFF"/>
              </a:solidFill>
            </a:endParaRPr>
          </a:p>
        </p:txBody>
      </p:sp>
      <p:sp>
        <p:nvSpPr>
          <p:cNvPr id="3135" name="Google Shape;3135;p1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Criminal hackers can use SQLi attacks to do the following: </a:t>
            </a:r>
            <a:endParaRPr>
              <a:solidFill>
                <a:srgbClr val="FFFFFF"/>
              </a:solidFill>
            </a:endParaRPr>
          </a:p>
        </p:txBody>
      </p:sp>
      <p:sp>
        <p:nvSpPr>
          <p:cNvPr id="3136" name="Google Shape;3136;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137" name="Google Shape;3137;p165"/>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34F5C"/>
        </a:solidFill>
        <a:effectLst/>
      </p:bgPr>
    </p:bg>
    <p:spTree>
      <p:nvGrpSpPr>
        <p:cNvPr id="1" name="Shape 3141"/>
        <p:cNvGrpSpPr/>
        <p:nvPr/>
      </p:nvGrpSpPr>
      <p:grpSpPr>
        <a:xfrm>
          <a:off x="0" y="0"/>
          <a:ext cx="0" cy="0"/>
          <a:chOff x="0" y="0"/>
          <a:chExt cx="0" cy="0"/>
        </a:xfrm>
      </p:grpSpPr>
      <p:graphicFrame>
        <p:nvGraphicFramePr>
          <p:cNvPr id="3142" name="Google Shape;3142;p166"/>
          <p:cNvGraphicFramePr/>
          <p:nvPr/>
        </p:nvGraphicFramePr>
        <p:xfrm>
          <a:off x="384300" y="1189963"/>
          <a:ext cx="8485350" cy="3019847"/>
        </p:xfrm>
        <a:graphic>
          <a:graphicData uri="http://schemas.openxmlformats.org/drawingml/2006/table">
            <a:tbl>
              <a:tblPr>
                <a:noFill/>
                <a:tableStyleId>{794BD393-B906-4083-81DD-38E92BCB4B16}</a:tableStyleId>
              </a:tblPr>
              <a:tblGrid>
                <a:gridCol w="2189500">
                  <a:extLst>
                    <a:ext uri="{9D8B030D-6E8A-4147-A177-3AD203B41FA5}">
                      <a16:colId xmlns:a16="http://schemas.microsoft.com/office/drawing/2014/main" val="20000"/>
                    </a:ext>
                  </a:extLst>
                </a:gridCol>
                <a:gridCol w="4266075">
                  <a:extLst>
                    <a:ext uri="{9D8B030D-6E8A-4147-A177-3AD203B41FA5}">
                      <a16:colId xmlns:a16="http://schemas.microsoft.com/office/drawing/2014/main" val="20001"/>
                    </a:ext>
                  </a:extLst>
                </a:gridCol>
                <a:gridCol w="2029775">
                  <a:extLst>
                    <a:ext uri="{9D8B030D-6E8A-4147-A177-3AD203B41FA5}">
                      <a16:colId xmlns:a16="http://schemas.microsoft.com/office/drawing/2014/main" val="20002"/>
                    </a:ext>
                  </a:extLst>
                </a:gridCol>
              </a:tblGrid>
              <a:tr h="1290675">
                <a:tc>
                  <a:txBody>
                    <a:bodyPr/>
                    <a:lstStyle/>
                    <a:p>
                      <a:pPr marL="0" lvl="0" indent="0" algn="r" rtl="0">
                        <a:lnSpc>
                          <a:spcPct val="115000"/>
                        </a:lnSpc>
                        <a:spcBef>
                          <a:spcPts val="0"/>
                        </a:spcBef>
                        <a:spcAft>
                          <a:spcPts val="1200"/>
                        </a:spcAft>
                        <a:buNone/>
                      </a:pPr>
                      <a:r>
                        <a:rPr lang="en" sz="1600" b="1">
                          <a:latin typeface="Roboto"/>
                          <a:ea typeface="Roboto"/>
                          <a:cs typeface="Roboto"/>
                          <a:sym typeface="Roboto"/>
                        </a:rPr>
                        <a:t>Spoof</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a user’s identity.</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lnSpc>
                          <a:spcPct val="115000"/>
                        </a:lnSpc>
                        <a:spcBef>
                          <a:spcPts val="300"/>
                        </a:spcBef>
                        <a:spcAft>
                          <a:spcPts val="1200"/>
                        </a:spcAft>
                        <a:buNone/>
                      </a:pPr>
                      <a:r>
                        <a:rPr lang="en" sz="1600">
                          <a:latin typeface="Roboto"/>
                          <a:ea typeface="Roboto"/>
                          <a:cs typeface="Roboto"/>
                          <a:sym typeface="Roboto"/>
                        </a:rPr>
                        <a:t>SQL commands can be manipulated to scan, modify, and extract usernames and passwords, allowing an attacker to connect as an authorized user.</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lnSpc>
                          <a:spcPct val="115000"/>
                        </a:lnSpc>
                        <a:spcBef>
                          <a:spcPts val="300"/>
                        </a:spcBef>
                        <a:spcAft>
                          <a:spcPts val="1200"/>
                        </a:spcAft>
                        <a:buNone/>
                      </a:pPr>
                      <a:r>
                        <a:rPr lang="en" sz="1600">
                          <a:latin typeface="Roboto"/>
                          <a:ea typeface="Roboto"/>
                          <a:cs typeface="Roboto"/>
                          <a:sym typeface="Roboto"/>
                        </a:rPr>
                        <a:t>This affects </a:t>
                      </a:r>
                      <a:r>
                        <a:rPr lang="en" sz="1600" b="1">
                          <a:latin typeface="Roboto"/>
                          <a:ea typeface="Roboto"/>
                          <a:cs typeface="Roboto"/>
                          <a:sym typeface="Roboto"/>
                        </a:rPr>
                        <a:t>Authenticity.</a:t>
                      </a:r>
                      <a:endParaRPr sz="1600" b="1">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0"/>
                  </a:ext>
                </a:extLst>
              </a:tr>
              <a:tr h="609300">
                <a:tc>
                  <a:txBody>
                    <a:bodyPr/>
                    <a:lstStyle/>
                    <a:p>
                      <a:pPr marL="0" lvl="0" indent="0" algn="r" rtl="0">
                        <a:lnSpc>
                          <a:spcPct val="115000"/>
                        </a:lnSpc>
                        <a:spcBef>
                          <a:spcPts val="300"/>
                        </a:spcBef>
                        <a:spcAft>
                          <a:spcPts val="1200"/>
                        </a:spcAft>
                        <a:buNone/>
                      </a:pPr>
                      <a:r>
                        <a:rPr lang="en" sz="1600" b="1">
                          <a:latin typeface="Roboto"/>
                          <a:ea typeface="Roboto"/>
                          <a:cs typeface="Roboto"/>
                          <a:sym typeface="Roboto"/>
                        </a:rPr>
                        <a:t>Expose </a:t>
                      </a:r>
                      <a:br>
                        <a:rPr lang="en" sz="1600" b="1">
                          <a:latin typeface="Roboto"/>
                          <a:ea typeface="Roboto"/>
                          <a:cs typeface="Roboto"/>
                          <a:sym typeface="Roboto"/>
                        </a:rPr>
                      </a:br>
                      <a:r>
                        <a:rPr lang="en" sz="1600">
                          <a:latin typeface="Roboto"/>
                          <a:ea typeface="Roboto"/>
                          <a:cs typeface="Roboto"/>
                          <a:sym typeface="Roboto"/>
                        </a:rPr>
                        <a:t>sensitive data.</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lnSpc>
                          <a:spcPct val="115000"/>
                        </a:lnSpc>
                        <a:spcBef>
                          <a:spcPts val="300"/>
                        </a:spcBef>
                        <a:spcAft>
                          <a:spcPts val="1200"/>
                        </a:spcAft>
                        <a:buNone/>
                      </a:pPr>
                      <a:r>
                        <a:rPr lang="en" sz="1600">
                          <a:latin typeface="Roboto"/>
                          <a:ea typeface="Roboto"/>
                          <a:cs typeface="Roboto"/>
                          <a:sym typeface="Roboto"/>
                        </a:rPr>
                        <a:t>SQLi leverage the leak of sensitive data in SQL databases.</a:t>
                      </a:r>
                      <a:endParaRPr sz="1600">
                        <a:latin typeface="Roboto"/>
                        <a:ea typeface="Roboto"/>
                        <a:cs typeface="Roboto"/>
                        <a:sym typeface="Roboto"/>
                      </a:endParaRPr>
                    </a:p>
                  </a:txBody>
                  <a:tcPr marL="182875" marR="182875" marT="91425" marB="91425">
                    <a:solidFill>
                      <a:srgbClr val="FFFFFF"/>
                    </a:solidFill>
                  </a:tcPr>
                </a:tc>
                <a:tc>
                  <a:txBody>
                    <a:bodyPr/>
                    <a:lstStyle/>
                    <a:p>
                      <a:pPr marL="0" lvl="0" indent="0" algn="l" rtl="0">
                        <a:spcBef>
                          <a:spcPts val="0"/>
                        </a:spcBef>
                        <a:spcAft>
                          <a:spcPts val="0"/>
                        </a:spcAft>
                        <a:buNone/>
                      </a:pPr>
                      <a:r>
                        <a:rPr lang="en" sz="1600">
                          <a:latin typeface="Roboto"/>
                          <a:ea typeface="Roboto"/>
                          <a:cs typeface="Roboto"/>
                          <a:sym typeface="Roboto"/>
                        </a:rPr>
                        <a:t>This affects </a:t>
                      </a:r>
                      <a:r>
                        <a:rPr lang="en" sz="1600" b="1">
                          <a:latin typeface="Roboto"/>
                          <a:ea typeface="Roboto"/>
                          <a:cs typeface="Roboto"/>
                          <a:sym typeface="Roboto"/>
                        </a:rPr>
                        <a:t>Confidentiality.</a:t>
                      </a:r>
                      <a:endParaRPr sz="1600" b="1">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1"/>
                  </a:ext>
                </a:extLst>
              </a:tr>
              <a:tr h="852050">
                <a:tc>
                  <a:txBody>
                    <a:bodyPr/>
                    <a:lstStyle/>
                    <a:p>
                      <a:pPr marL="0" lvl="0" indent="0" algn="r" rtl="0">
                        <a:lnSpc>
                          <a:spcPct val="115000"/>
                        </a:lnSpc>
                        <a:spcBef>
                          <a:spcPts val="300"/>
                        </a:spcBef>
                        <a:spcAft>
                          <a:spcPts val="1200"/>
                        </a:spcAft>
                        <a:buNone/>
                      </a:pPr>
                      <a:r>
                        <a:rPr lang="en" sz="1600" b="1">
                          <a:solidFill>
                            <a:srgbClr val="45818E"/>
                          </a:solidFill>
                          <a:latin typeface="Roboto"/>
                          <a:ea typeface="Roboto"/>
                          <a:cs typeface="Roboto"/>
                          <a:sym typeface="Roboto"/>
                        </a:rPr>
                        <a:t>Modify </a:t>
                      </a:r>
                      <a:br>
                        <a:rPr lang="en" sz="1600" b="1">
                          <a:solidFill>
                            <a:srgbClr val="45818E"/>
                          </a:solidFill>
                          <a:latin typeface="Roboto"/>
                          <a:ea typeface="Roboto"/>
                          <a:cs typeface="Roboto"/>
                          <a:sym typeface="Roboto"/>
                        </a:rPr>
                      </a:br>
                      <a:r>
                        <a:rPr lang="en" sz="1600">
                          <a:solidFill>
                            <a:srgbClr val="45818E"/>
                          </a:solidFill>
                          <a:latin typeface="Roboto"/>
                          <a:ea typeface="Roboto"/>
                          <a:cs typeface="Roboto"/>
                          <a:sym typeface="Roboto"/>
                        </a:rPr>
                        <a:t>existing data.</a:t>
                      </a:r>
                      <a:endParaRPr sz="1600">
                        <a:solidFill>
                          <a:srgbClr val="45818E"/>
                        </a:solidFill>
                        <a:latin typeface="Roboto"/>
                        <a:ea typeface="Roboto"/>
                        <a:cs typeface="Roboto"/>
                        <a:sym typeface="Roboto"/>
                      </a:endParaRPr>
                    </a:p>
                  </a:txBody>
                  <a:tcPr marL="182875" marR="182875" marT="91425" marB="91425">
                    <a:solidFill>
                      <a:srgbClr val="76A5AF"/>
                    </a:solidFill>
                  </a:tcPr>
                </a:tc>
                <a:tc>
                  <a:txBody>
                    <a:bodyPr/>
                    <a:lstStyle/>
                    <a:p>
                      <a:pPr marL="0" lvl="0" indent="0" algn="l" rtl="0">
                        <a:lnSpc>
                          <a:spcPct val="115000"/>
                        </a:lnSpc>
                        <a:spcBef>
                          <a:spcPts val="300"/>
                        </a:spcBef>
                        <a:spcAft>
                          <a:spcPts val="1200"/>
                        </a:spcAft>
                        <a:buNone/>
                      </a:pPr>
                      <a:r>
                        <a:rPr lang="en" sz="1600">
                          <a:solidFill>
                            <a:srgbClr val="45818E"/>
                          </a:solidFill>
                          <a:latin typeface="Roboto"/>
                          <a:ea typeface="Roboto"/>
                          <a:cs typeface="Roboto"/>
                          <a:sym typeface="Roboto"/>
                        </a:rPr>
                        <a:t>The possibility to read sensitive information also makes it possible to modify or delete critical information.</a:t>
                      </a:r>
                      <a:endParaRPr sz="1600">
                        <a:solidFill>
                          <a:srgbClr val="45818E"/>
                        </a:solidFill>
                        <a:latin typeface="Roboto"/>
                        <a:ea typeface="Roboto"/>
                        <a:cs typeface="Roboto"/>
                        <a:sym typeface="Roboto"/>
                      </a:endParaRPr>
                    </a:p>
                  </a:txBody>
                  <a:tcPr marL="182875" marR="182875" marT="91425" marB="91425">
                    <a:solidFill>
                      <a:srgbClr val="76A5AF"/>
                    </a:solidFill>
                  </a:tcPr>
                </a:tc>
                <a:tc>
                  <a:txBody>
                    <a:bodyPr/>
                    <a:lstStyle/>
                    <a:p>
                      <a:pPr marL="0" lvl="0" indent="0" algn="l" rtl="0">
                        <a:spcBef>
                          <a:spcPts val="0"/>
                        </a:spcBef>
                        <a:spcAft>
                          <a:spcPts val="0"/>
                        </a:spcAft>
                        <a:buNone/>
                      </a:pPr>
                      <a:r>
                        <a:rPr lang="en" sz="1600">
                          <a:solidFill>
                            <a:srgbClr val="45818E"/>
                          </a:solidFill>
                          <a:latin typeface="Roboto"/>
                          <a:ea typeface="Roboto"/>
                          <a:cs typeface="Roboto"/>
                          <a:sym typeface="Roboto"/>
                        </a:rPr>
                        <a:t>This affects </a:t>
                      </a:r>
                      <a:r>
                        <a:rPr lang="en" sz="1600" b="1">
                          <a:solidFill>
                            <a:srgbClr val="45818E"/>
                          </a:solidFill>
                          <a:latin typeface="Roboto"/>
                          <a:ea typeface="Roboto"/>
                          <a:cs typeface="Roboto"/>
                          <a:sym typeface="Roboto"/>
                        </a:rPr>
                        <a:t>Integrity</a:t>
                      </a:r>
                      <a:r>
                        <a:rPr lang="en" sz="1600">
                          <a:solidFill>
                            <a:srgbClr val="45818E"/>
                          </a:solidFill>
                          <a:latin typeface="Roboto"/>
                          <a:ea typeface="Roboto"/>
                          <a:cs typeface="Roboto"/>
                          <a:sym typeface="Roboto"/>
                        </a:rPr>
                        <a:t>. </a:t>
                      </a:r>
                      <a:endParaRPr sz="1600">
                        <a:solidFill>
                          <a:srgbClr val="45818E"/>
                        </a:solidFill>
                        <a:latin typeface="Roboto"/>
                        <a:ea typeface="Roboto"/>
                        <a:cs typeface="Roboto"/>
                        <a:sym typeface="Roboto"/>
                      </a:endParaRPr>
                    </a:p>
                  </a:txBody>
                  <a:tcPr marL="182875" marR="182875" marT="91425" marB="91425">
                    <a:solidFill>
                      <a:srgbClr val="76A5AF"/>
                    </a:solidFill>
                  </a:tcPr>
                </a:tc>
                <a:extLst>
                  <a:ext uri="{0D108BD9-81ED-4DB2-BD59-A6C34878D82A}">
                    <a16:rowId xmlns:a16="http://schemas.microsoft.com/office/drawing/2014/main" val="10002"/>
                  </a:ext>
                </a:extLst>
              </a:tr>
            </a:tbl>
          </a:graphicData>
        </a:graphic>
      </p:graphicFrame>
      <p:sp>
        <p:nvSpPr>
          <p:cNvPr id="3143" name="Google Shape;3143;p1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3144" name="Google Shape;3144;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SQLi Injections</a:t>
            </a:r>
            <a:endParaRPr>
              <a:solidFill>
                <a:srgbClr val="FFFFFF"/>
              </a:solidFill>
            </a:endParaRPr>
          </a:p>
        </p:txBody>
      </p:sp>
      <p:sp>
        <p:nvSpPr>
          <p:cNvPr id="3145" name="Google Shape;3145;p1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Criminal hackers can use SQLi attacks to do the following: </a:t>
            </a:r>
            <a:endParaRPr>
              <a:solidFill>
                <a:srgbClr val="FFFFFF"/>
              </a:solidFill>
            </a:endParaRPr>
          </a:p>
        </p:txBody>
      </p:sp>
      <p:sp>
        <p:nvSpPr>
          <p:cNvPr id="3146" name="Google Shape;3146;p1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147" name="Google Shape;3147;p166"/>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1957</Words>
  <Application>Microsoft Office PowerPoint</Application>
  <PresentationFormat>On-screen Show (16:9)</PresentationFormat>
  <Paragraphs>270</Paragraphs>
  <Slides>49</Slides>
  <Notes>49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49</vt:i4>
      </vt:variant>
    </vt:vector>
  </HeadingPairs>
  <TitlesOfParts>
    <vt:vector size="60" baseType="lpstr">
      <vt:lpstr>Roboto</vt:lpstr>
      <vt:lpstr>Roboto Light</vt:lpstr>
      <vt:lpstr>Arial</vt:lpstr>
      <vt:lpstr>Roboto Thin</vt:lpstr>
      <vt:lpstr>EB Garamond</vt:lpstr>
      <vt:lpstr>Roboto Medium</vt:lpstr>
      <vt:lpstr>Inconsolata</vt:lpstr>
      <vt:lpstr>Comfortaa</vt:lpstr>
      <vt:lpstr>Simple Light</vt:lpstr>
      <vt:lpstr>Simple Light</vt:lpstr>
      <vt:lpstr>Simple Light</vt:lpstr>
      <vt:lpstr>Web Vulnerabilities and Hardening Day 2 </vt:lpstr>
      <vt:lpstr>Class Objectives</vt:lpstr>
      <vt:lpstr>Offense Informs Defense </vt:lpstr>
      <vt:lpstr>Injections</vt:lpstr>
      <vt:lpstr>PowerPoint Presentation</vt:lpstr>
      <vt:lpstr>SQLi Injections</vt:lpstr>
      <vt:lpstr>SQLi Injections </vt:lpstr>
      <vt:lpstr>SQLi Injections</vt:lpstr>
      <vt:lpstr>SQLi Injections</vt:lpstr>
      <vt:lpstr>SQLi Injections</vt:lpstr>
      <vt:lpstr>PowerPoint Presentation</vt:lpstr>
      <vt:lpstr>SQLMap</vt:lpstr>
      <vt:lpstr>SQLMap</vt:lpstr>
      <vt:lpstr>SQLMap Demo</vt:lpstr>
      <vt:lpstr>SQLMap Demo</vt:lpstr>
      <vt:lpstr>SQLMap Demo</vt:lpstr>
      <vt:lpstr>SQLi</vt:lpstr>
      <vt:lpstr>SQLMap Demo Takeaways</vt:lpstr>
      <vt:lpstr>25 Minutes</vt:lpstr>
      <vt:lpstr>PowerPoint Presentation</vt:lpstr>
      <vt:lpstr>Browser Exploitation Framework (BeEF)</vt:lpstr>
      <vt:lpstr>Browser Exploitation Framework</vt:lpstr>
      <vt:lpstr>PowerPoint Presentation</vt:lpstr>
      <vt:lpstr>Browser Exploitation Framework</vt:lpstr>
      <vt:lpstr>Browser Exploitation Framework</vt:lpstr>
      <vt:lpstr>Browser Exploitation Framework</vt:lpstr>
      <vt:lpstr>Browser Exploitation Framework </vt:lpstr>
      <vt:lpstr>BeEF Demo Set Up</vt:lpstr>
      <vt:lpstr>BeEF Demo</vt:lpstr>
      <vt:lpstr>BeEF</vt:lpstr>
      <vt:lpstr>BeEF Mitigation</vt:lpstr>
      <vt:lpstr>PowerPoint Presentation</vt:lpstr>
      <vt:lpstr>25 Minutes</vt:lpstr>
      <vt:lpstr>PowerPoint Presentation</vt:lpstr>
      <vt:lpstr>Windows-Based Injections</vt:lpstr>
      <vt:lpstr>Windows Injections</vt:lpstr>
      <vt:lpstr>Windows Injections</vt:lpstr>
      <vt:lpstr>Windows Injections</vt:lpstr>
      <vt:lpstr>Windows Injections</vt:lpstr>
      <vt:lpstr>Windows Injections</vt:lpstr>
      <vt:lpstr>Windows Injections</vt:lpstr>
      <vt:lpstr>Windows Injections</vt:lpstr>
      <vt:lpstr>Windows Injections</vt:lpstr>
      <vt:lpstr>Command Injection Chaining</vt:lpstr>
      <vt:lpstr>As an alternative to chaining, attackers can use a command injection shell to establish a reverse shell from the infected web server back to the attacker’s machine, where a listener waits to complete the connection.  </vt:lpstr>
      <vt:lpstr>Command Injection Shell</vt:lpstr>
      <vt:lpstr>15 Minutes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Vulnerabilities and Hardening Day 2 </dc:title>
  <cp:lastModifiedBy>Dan Schmidt</cp:lastModifiedBy>
  <cp:revision>1</cp:revision>
  <dcterms:modified xsi:type="dcterms:W3CDTF">2021-03-31T22:18:07Z</dcterms:modified>
</cp:coreProperties>
</file>